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4"/>
  </p:sldMasterIdLst>
  <p:notesMasterIdLst>
    <p:notesMasterId r:id="rId23"/>
  </p:notesMasterIdLst>
  <p:sldIdLst>
    <p:sldId id="256" r:id="rId5"/>
    <p:sldId id="263" r:id="rId6"/>
    <p:sldId id="264" r:id="rId7"/>
    <p:sldId id="265" r:id="rId8"/>
    <p:sldId id="266" r:id="rId9"/>
    <p:sldId id="260" r:id="rId10"/>
    <p:sldId id="259" r:id="rId11"/>
    <p:sldId id="267" r:id="rId12"/>
    <p:sldId id="268" r:id="rId13"/>
    <p:sldId id="269" r:id="rId14"/>
    <p:sldId id="275" r:id="rId15"/>
    <p:sldId id="270" r:id="rId16"/>
    <p:sldId id="271" r:id="rId17"/>
    <p:sldId id="272" r:id="rId18"/>
    <p:sldId id="273" r:id="rId19"/>
    <p:sldId id="258" r:id="rId20"/>
    <p:sldId id="279" r:id="rId21"/>
    <p:sldId id="278" r:id="rId22"/>
  </p:sldIdLst>
  <p:sldSz cx="9144000" cy="6858000" type="screen4x3"/>
  <p:notesSz cx="6858000" cy="9144000"/>
  <p:custDataLst>
    <p:tags r:id="rId2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A MAMMI" initials="LM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8F8F8"/>
    <a:srgbClr val="EAEAEA"/>
    <a:srgbClr val="00A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4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72532-2365-4550-8B7C-814F0932B43A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6A672-4FCD-4D73-BD21-E8DEC81395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6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00" y="432000"/>
            <a:ext cx="972225" cy="1072800"/>
          </a:xfrm>
          <a:prstGeom prst="rect">
            <a:avLst/>
          </a:prstGeom>
        </p:spPr>
      </p:pic>
      <p:pic>
        <p:nvPicPr>
          <p:cNvPr id="6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36245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 hasCustomPrompt="1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GB" noProof="1"/>
              <a:t>fffdsfs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74709"/>
      </p:ext>
    </p:extLst>
  </p:cSld>
  <p:clrMapOvr>
    <a:masterClrMapping/>
  </p:clrMapOvr>
  <p:hf sldNum="0"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5"/>
          </p:nvPr>
        </p:nvSpPr>
        <p:spPr>
          <a:xfrm>
            <a:off x="0" y="1033200"/>
            <a:ext cx="5792400" cy="58320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US" noProof="1"/>
              <a:t>Click icon to add picture</a:t>
            </a:r>
            <a:endParaRPr lang="en-GB" noProof="1"/>
          </a:p>
        </p:txBody>
      </p:sp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sz="quarter" idx="16" hasCustomPrompt="1"/>
          </p:nvPr>
        </p:nvSpPr>
        <p:spPr>
          <a:xfrm>
            <a:off x="5983200" y="1260000"/>
            <a:ext cx="2980800" cy="4680000"/>
          </a:xfrm>
        </p:spPr>
        <p:txBody>
          <a:bodyPr anchor="ctr"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429901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33200"/>
            <a:ext cx="9144000" cy="5832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9" name="Headline"/>
          <p:cNvSpPr>
            <a:spLocks noChangeShapeType="1"/>
          </p:cNvSpPr>
          <p:nvPr userDrawn="1"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396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0" dirty="0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SlideNumber"/>
          <p:cNvSpPr>
            <a:spLocks noGrp="1"/>
          </p:cNvSpPr>
          <p:nvPr>
            <p:ph type="sldNum" sz="quarter" idx="11"/>
          </p:nvPr>
        </p:nvSpPr>
        <p:spPr>
          <a:xfrm>
            <a:off x="270000" y="6318000"/>
            <a:ext cx="270000" cy="360000"/>
          </a:xfrm>
        </p:spPr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80000" y="972000"/>
            <a:ext cx="3895200" cy="1472400"/>
          </a:xfrm>
        </p:spPr>
        <p:txBody>
          <a:bodyPr anchor="t" anchorCtr="0"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629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Slide - Picture onl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ueGradient"/>
          <p:cNvSpPr/>
          <p:nvPr userDrawn="1"/>
        </p:nvSpPr>
        <p:spPr>
          <a:xfrm>
            <a:off x="0" y="5248800"/>
            <a:ext cx="9144000" cy="1620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7" name="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2488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3312000" y="6705380"/>
            <a:ext cx="2519362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UniCredit" panose="02000506040000020004" pitchFamily="2" charset="0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540000" y="5580000"/>
            <a:ext cx="7722000" cy="979200"/>
          </a:xfrm>
        </p:spPr>
        <p:txBody>
          <a:bodyPr/>
          <a:lstStyle>
            <a:lvl1pPr>
              <a:lnSpc>
                <a:spcPts val="3400"/>
              </a:lnSpc>
              <a:defRPr sz="3400"/>
            </a:lvl1pPr>
          </a:lstStyle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8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5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3584668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1 Column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6" name="Text"/>
          <p:cNvSpPr>
            <a:spLocks noGrp="1"/>
          </p:cNvSpPr>
          <p:nvPr>
            <p:ph sz="quarter" idx="15" hasCustomPrompt="1"/>
          </p:nvPr>
        </p:nvSpPr>
        <p:spPr>
          <a:xfrm>
            <a:off x="270000" y="1260000"/>
            <a:ext cx="86832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134152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Baseline"/>
          <p:cNvSpPr>
            <a:spLocks noChangeShapeType="1"/>
          </p:cNvSpPr>
          <p:nvPr userDrawn="1"/>
        </p:nvSpPr>
        <p:spPr bwMode="auto">
          <a:xfrm>
            <a:off x="0" y="61272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</a:endParaRPr>
          </a:p>
        </p:txBody>
      </p:sp>
      <p:sp>
        <p:nvSpPr>
          <p:cNvPr id="11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2" name="ContentColumn2"/>
          <p:cNvSpPr>
            <a:spLocks noGrp="1"/>
          </p:cNvSpPr>
          <p:nvPr>
            <p:ph sz="quarter" idx="18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5" name="ContentColumn1"/>
          <p:cNvSpPr>
            <a:spLocks noGrp="1"/>
          </p:cNvSpPr>
          <p:nvPr>
            <p:ph sz="quarter" idx="17" hasCustomPrompt="1"/>
          </p:nvPr>
        </p:nvSpPr>
        <p:spPr>
          <a:xfrm>
            <a:off x="2700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66122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l Slide - 2 Columns Text without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7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11" name="ContentColumn2"/>
          <p:cNvSpPr>
            <a:spLocks noGrp="1"/>
          </p:cNvSpPr>
          <p:nvPr>
            <p:ph sz="quarter" idx="16" hasCustomPrompt="1"/>
          </p:nvPr>
        </p:nvSpPr>
        <p:spPr>
          <a:xfrm>
            <a:off x="4820400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6" name="ContentColumn1"/>
          <p:cNvSpPr>
            <a:spLocks noGrp="1"/>
          </p:cNvSpPr>
          <p:nvPr>
            <p:ph sz="quarter" idx="15" hasCustomPrompt="1"/>
          </p:nvPr>
        </p:nvSpPr>
        <p:spPr>
          <a:xfrm>
            <a:off x="269875" y="1260000"/>
            <a:ext cx="4140000" cy="4680000"/>
          </a:xfrm>
        </p:spPr>
        <p:txBody>
          <a:bodyPr/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title</a:t>
            </a:r>
          </a:p>
        </p:txBody>
      </p:sp>
    </p:spTree>
    <p:extLst>
      <p:ext uri="{BB962C8B-B14F-4D97-AF65-F5344CB8AC3E}">
        <p14:creationId xmlns:p14="http://schemas.microsoft.com/office/powerpoint/2010/main" val="277774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egalEntity"/>
          <p:cNvSpPr>
            <a:spLocks noGrp="1"/>
          </p:cNvSpPr>
          <p:nvPr>
            <p:ph type="body" sz="quarter" idx="12" hasCustomPrompt="1"/>
          </p:nvPr>
        </p:nvSpPr>
        <p:spPr>
          <a:xfrm>
            <a:off x="3312000" y="6705380"/>
            <a:ext cx="2520000" cy="144000"/>
          </a:xfrm>
        </p:spPr>
        <p:txBody>
          <a:bodyPr>
            <a:noAutofit/>
          </a:bodyPr>
          <a:lstStyle>
            <a:lvl1pPr marL="0" marR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000">
                <a:latin typeface="+mn-lt"/>
              </a:defRPr>
            </a:lvl1pPr>
            <a:lvl2pPr marL="457200" indent="0" algn="ctr">
              <a:buFontTx/>
              <a:buNone/>
              <a:defRPr sz="900"/>
            </a:lvl2pPr>
            <a:lvl3pPr marL="914400" indent="0" algn="ctr">
              <a:buFontTx/>
              <a:buNone/>
              <a:defRPr sz="900"/>
            </a:lvl3pPr>
            <a:lvl4pPr marL="1371600" indent="0" algn="ctr">
              <a:buFontTx/>
              <a:buNone/>
              <a:defRPr sz="900"/>
            </a:lvl4pPr>
            <a:lvl5pPr marL="1828800" indent="0" algn="ctr">
              <a:buFontTx/>
              <a:buNone/>
              <a:defRPr sz="900"/>
            </a:lvl5pPr>
          </a:lstStyle>
          <a:p>
            <a:pPr marL="0" marR="0" lvl="0" indent="0" algn="ct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8" name="Footer"/>
          <p:cNvSpPr>
            <a:spLocks noGrp="1"/>
          </p:cNvSpPr>
          <p:nvPr>
            <p:ph type="body" sz="quarter" idx="16" hasCustomPrompt="1"/>
          </p:nvPr>
        </p:nvSpPr>
        <p:spPr>
          <a:xfrm>
            <a:off x="720000" y="6318250"/>
            <a:ext cx="7704000" cy="360000"/>
          </a:xfrm>
        </p:spPr>
        <p:txBody>
          <a:bodyPr>
            <a:noAutofit/>
          </a:bodyPr>
          <a:lstStyle>
            <a:lvl1pPr marL="0" indent="0">
              <a:buNone/>
              <a:defRPr sz="800">
                <a:latin typeface="+mn-lt"/>
              </a:defRPr>
            </a:lvl1pPr>
            <a:lvl2pPr marL="457188" indent="0">
              <a:buNone/>
              <a:defRPr sz="800">
                <a:latin typeface="UniCredit" panose="02000506040000020004" pitchFamily="2" charset="0"/>
              </a:defRPr>
            </a:lvl2pPr>
            <a:lvl3pPr marL="914377" indent="0">
              <a:buNone/>
              <a:defRPr sz="800">
                <a:latin typeface="UniCredit" panose="02000506040000020004" pitchFamily="2" charset="0"/>
              </a:defRPr>
            </a:lvl3pPr>
            <a:lvl4pPr marL="1371566" indent="0">
              <a:buNone/>
              <a:defRPr sz="800">
                <a:latin typeface="UniCredit" panose="02000506040000020004" pitchFamily="2" charset="0"/>
              </a:defRPr>
            </a:lvl4pPr>
            <a:lvl5pPr marL="1828755" indent="0">
              <a:buNone/>
              <a:defRPr sz="800">
                <a:latin typeface="UniCredit" panose="02000506040000020004" pitchFamily="2" charset="0"/>
              </a:defRPr>
            </a:lvl5pPr>
          </a:lstStyle>
          <a:p>
            <a:pPr lvl="0"/>
            <a:r>
              <a:rPr lang="en-GB" noProof="0" dirty="0"/>
              <a:t>Insert notes</a:t>
            </a:r>
          </a:p>
        </p:txBody>
      </p:sp>
      <p:sp>
        <p:nvSpPr>
          <p:cNvPr id="4" name="SlideNumb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5" name="Text"/>
          <p:cNvSpPr>
            <a:spLocks noGrp="1"/>
          </p:cNvSpPr>
          <p:nvPr>
            <p:ph type="body" sz="quarter" idx="15" hasCustomPrompt="1"/>
          </p:nvPr>
        </p:nvSpPr>
        <p:spPr>
          <a:xfrm>
            <a:off x="270000" y="1260000"/>
            <a:ext cx="8690400" cy="4680000"/>
          </a:xfrm>
        </p:spPr>
        <p:txBody>
          <a:bodyPr anchor="ctr">
            <a:noAutofit/>
          </a:bodyPr>
          <a:lstStyle>
            <a:lvl1pPr marL="266400" indent="-266400">
              <a:buClr>
                <a:srgbClr val="E1061C"/>
              </a:buClr>
              <a:defRPr sz="1800"/>
            </a:lvl1pPr>
            <a:lvl2pPr>
              <a:buClr>
                <a:srgbClr val="E1061C"/>
              </a:buClr>
              <a:defRPr sz="1800"/>
            </a:lvl2pPr>
            <a:lvl3pPr>
              <a:buClr>
                <a:srgbClr val="E1061C"/>
              </a:buClr>
              <a:defRPr sz="1800"/>
            </a:lvl3pPr>
            <a:lvl4pPr>
              <a:spcBef>
                <a:spcPts val="432"/>
              </a:spcBef>
              <a:buClr>
                <a:srgbClr val="E1061C"/>
              </a:buClr>
              <a:defRPr sz="1800"/>
            </a:lvl4pPr>
            <a:lvl5pPr>
              <a:spcBef>
                <a:spcPts val="432"/>
              </a:spcBef>
              <a:buClr>
                <a:srgbClr val="E1061C"/>
              </a:buClr>
              <a:defRPr sz="1800"/>
            </a:lvl5pPr>
          </a:lstStyle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200"/>
              </a:lnSpc>
              <a:defRPr/>
            </a:lvl1pPr>
          </a:lstStyle>
          <a:p>
            <a:r>
              <a:rPr lang="en-GB" noProof="0" dirty="0"/>
              <a:t>Insert agenda</a:t>
            </a:r>
          </a:p>
        </p:txBody>
      </p:sp>
    </p:spTree>
    <p:extLst>
      <p:ext uri="{BB962C8B-B14F-4D97-AF65-F5344CB8AC3E}">
        <p14:creationId xmlns:p14="http://schemas.microsoft.com/office/powerpoint/2010/main" val="1972167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Text - One B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LegalEntity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buFontTx/>
              <a:buNone/>
              <a:defRPr sz="1200"/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lvl="0"/>
            <a:r>
              <a:rPr lang="en-GB" noProof="0" dirty="0"/>
              <a:t>[Insert legal entity - classification level]</a:t>
            </a:r>
          </a:p>
        </p:txBody>
      </p:sp>
      <p:sp>
        <p:nvSpPr>
          <p:cNvPr id="7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3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24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21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22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en-GB" sz="3400" noProof="0" dirty="0">
                <a:latin typeface="+mj-lt"/>
                <a:cs typeface="+mj-cs"/>
              </a:defRPr>
            </a:lvl1pPr>
          </a:lstStyle>
          <a:p>
            <a:pPr lvl="0" defTabSz="966788"/>
            <a:r>
              <a:rPr lang="en-GB" noProof="0" dirty="0"/>
              <a:t>Insert title</a:t>
            </a:r>
          </a:p>
        </p:txBody>
      </p:sp>
      <p:sp>
        <p:nvSpPr>
          <p:cNvPr id="6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772701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66636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/>
          </p:cNvSpPr>
          <p:nvPr>
            <p:ph type="body" sz="quarter" idx="16"/>
          </p:nvPr>
        </p:nvSpPr>
        <p:spPr bwMode="gray">
          <a:xfrm>
            <a:off x="7754400" y="432000"/>
            <a:ext cx="972000" cy="1072800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60882"/>
      </p:ext>
    </p:extLst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age - Picture - One Bank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lueGradient"/>
          <p:cNvSpPr/>
          <p:nvPr userDrawn="1"/>
        </p:nvSpPr>
        <p:spPr bwMode="gray">
          <a:xfrm>
            <a:off x="0" y="4280400"/>
            <a:ext cx="9144000" cy="2592000"/>
          </a:xfrm>
          <a:prstGeom prst="rect">
            <a:avLst/>
          </a:prstGeom>
          <a:gradFill flip="none" rotWithShape="1">
            <a:gsLst>
              <a:gs pos="11000">
                <a:schemeClr val="bg1">
                  <a:alpha val="78000"/>
                </a:schemeClr>
              </a:gs>
              <a:gs pos="100000">
                <a:srgbClr val="2EAEDA">
                  <a:alpha val="78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" noProof="1">
              <a:noFill/>
              <a:latin typeface="UniCredit" panose="02000506040000020004" pitchFamily="2" charset="0"/>
            </a:endParaRPr>
          </a:p>
        </p:txBody>
      </p:sp>
      <p:sp>
        <p:nvSpPr>
          <p:cNvPr id="8" name="Title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280400"/>
          </a:xfrm>
          <a:prstGeom prst="rect">
            <a:avLst/>
          </a:prstGeom>
        </p:spPr>
        <p:txBody>
          <a:bodyPr lIns="0" tIns="0" rIns="0" bIns="0" anchor="ctr" anchorCtr="1"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</a:lstStyle>
          <a:p>
            <a:r>
              <a:rPr lang="en-GB" noProof="1"/>
              <a:t>Insert picture</a:t>
            </a:r>
          </a:p>
        </p:txBody>
      </p:sp>
      <p:sp>
        <p:nvSpPr>
          <p:cNvPr id="13" name="LegalEntity"/>
          <p:cNvSpPr>
            <a:spLocks noGrp="1"/>
          </p:cNvSpPr>
          <p:nvPr>
            <p:ph type="body" sz="quarter" idx="14" hasCustomPrompt="1"/>
          </p:nvPr>
        </p:nvSpPr>
        <p:spPr>
          <a:xfrm>
            <a:off x="5842800" y="4546800"/>
            <a:ext cx="2880000" cy="2088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 sz="1200">
                <a:latin typeface="+mn-lt"/>
              </a:defRPr>
            </a:lvl1pPr>
            <a:lvl2pPr marL="475200" indent="0" algn="r">
              <a:buFontTx/>
              <a:buNone/>
              <a:defRPr sz="1200"/>
            </a:lvl2pPr>
            <a:lvl3pPr algn="r">
              <a:buFontTx/>
              <a:buNone/>
              <a:defRPr sz="1200"/>
            </a:lvl3pPr>
            <a:lvl4pPr marL="1425600" indent="0" algn="r">
              <a:buFontTx/>
              <a:buNone/>
              <a:defRPr sz="1200"/>
            </a:lvl4pPr>
            <a:lvl5pPr marL="2001600" indent="0" algn="r">
              <a:buFontTx/>
              <a:buNone/>
              <a:defRPr sz="1200"/>
            </a:lvl5pPr>
          </a:lstStyle>
          <a:p>
            <a:pPr marL="0" marR="0" lvl="0" indent="0" algn="r" defTabSz="3428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Tx/>
              <a:buNone/>
              <a:tabLst/>
              <a:defRPr/>
            </a:pPr>
            <a:r>
              <a:rPr lang="en-GB" noProof="0" dirty="0"/>
              <a:t>[Insert legal entity - classification level]</a:t>
            </a:r>
          </a:p>
        </p:txBody>
      </p:sp>
      <p:sp>
        <p:nvSpPr>
          <p:cNvPr id="10" name="CityDate"/>
          <p:cNvSpPr>
            <a:spLocks noGrp="1"/>
          </p:cNvSpPr>
          <p:nvPr>
            <p:ph type="body" sz="quarter" idx="18" hasCustomPrompt="1"/>
          </p:nvPr>
        </p:nvSpPr>
        <p:spPr>
          <a:xfrm>
            <a:off x="540000" y="4942800"/>
            <a:ext cx="5040000" cy="208800"/>
          </a:xfrm>
        </p:spPr>
        <p:txBody>
          <a:bodyPr anchor="b">
            <a:normAutofit/>
          </a:bodyPr>
          <a:lstStyle>
            <a:lvl1pPr marL="0" indent="0" fontAlgn="auto">
              <a:spcBef>
                <a:spcPts val="0"/>
              </a:spcBef>
              <a:spcAft>
                <a:spcPts val="0"/>
              </a:spcAft>
              <a:buNone/>
              <a:defRPr sz="1000" b="1">
                <a:latin typeface="+mn-lt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noProof="0" dirty="0"/>
              <a:t>Insert city and date</a:t>
            </a:r>
          </a:p>
        </p:txBody>
      </p:sp>
      <p:sp>
        <p:nvSpPr>
          <p:cNvPr id="11" name="NameFunction"/>
          <p:cNvSpPr>
            <a:spLocks noGrp="1"/>
          </p:cNvSpPr>
          <p:nvPr>
            <p:ph type="body" sz="quarter" idx="17" hasCustomPrompt="1"/>
          </p:nvPr>
        </p:nvSpPr>
        <p:spPr>
          <a:xfrm>
            <a:off x="539750" y="4546800"/>
            <a:ext cx="5040000" cy="2088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>
                <a:latin typeface="+mn-lt"/>
              </a:defRPr>
            </a:lvl1pPr>
            <a:lvl2pPr marL="457188" indent="0">
              <a:buNone/>
              <a:defRPr sz="1200" b="1">
                <a:latin typeface="UniCredit" panose="02000506040000020004" pitchFamily="2" charset="0"/>
              </a:defRPr>
            </a:lvl2pPr>
            <a:lvl3pPr marL="914377" indent="0">
              <a:buNone/>
              <a:defRPr sz="1200" b="1">
                <a:latin typeface="UniCredit" panose="02000506040000020004" pitchFamily="2" charset="0"/>
              </a:defRPr>
            </a:lvl3pPr>
            <a:lvl4pPr marL="1371566" indent="0">
              <a:buNone/>
              <a:defRPr sz="1200" b="1">
                <a:latin typeface="UniCredit" panose="02000506040000020004" pitchFamily="2" charset="0"/>
              </a:defRPr>
            </a:lvl4pPr>
            <a:lvl5pPr marL="1828755" indent="0">
              <a:buNone/>
              <a:defRPr sz="1200" b="1">
                <a:latin typeface="UniCredit" panose="02000506040000020004" pitchFamily="2" charset="0"/>
              </a:defRPr>
            </a:lvl5pPr>
          </a:lstStyle>
          <a:p>
            <a:pPr>
              <a:defRPr/>
            </a:pPr>
            <a:r>
              <a:rPr lang="en-GB" noProof="0" dirty="0"/>
              <a:t>Insert name and function</a:t>
            </a:r>
          </a:p>
        </p:txBody>
      </p:sp>
      <p:sp>
        <p:nvSpPr>
          <p:cNvPr id="1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539749" y="3279600"/>
            <a:ext cx="8179200" cy="828000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400"/>
            </a:lvl1pPr>
          </a:lstStyle>
          <a:p>
            <a:pPr lvl="0"/>
            <a:r>
              <a:rPr lang="en-GB" noProof="0" dirty="0"/>
              <a:t>Insert subtitle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540000" y="892800"/>
            <a:ext cx="5760000" cy="1062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ts val="3200"/>
              </a:lnSpc>
              <a:defRPr sz="3400" b="1"/>
            </a:lvl1pPr>
          </a:lstStyle>
          <a:p>
            <a:r>
              <a:rPr lang="en-GB" noProof="0" dirty="0"/>
              <a:t>Insert title</a:t>
            </a:r>
          </a:p>
        </p:txBody>
      </p:sp>
      <p:sp>
        <p:nvSpPr>
          <p:cNvPr id="3" name="CompositeLogo"/>
          <p:cNvSpPr>
            <a:spLocks noGrp="1" noChangeAspect="1"/>
          </p:cNvSpPr>
          <p:nvPr>
            <p:ph type="body" sz="quarter" idx="16"/>
          </p:nvPr>
        </p:nvSpPr>
        <p:spPr bwMode="gray">
          <a:xfrm>
            <a:off x="6487200" y="432000"/>
            <a:ext cx="2235600" cy="1164827"/>
          </a:xfr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  <a:latin typeface="UniCredit" panose="02000506040000020004" pitchFamily="2" charset="0"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 noProof="1"/>
              <a:t>Click to edit Master text styles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0" y="54330600"/>
            <a:ext cx="7918720" cy="14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31605"/>
      </p:ext>
    </p:extLst>
  </p:cSld>
  <p:clrMapOvr>
    <a:masterClrMapping/>
  </p:clrMapOvr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line"/>
          <p:cNvSpPr>
            <a:spLocks noChangeShapeType="1"/>
          </p:cNvSpPr>
          <p:nvPr/>
        </p:nvSpPr>
        <p:spPr bwMode="auto">
          <a:xfrm>
            <a:off x="0" y="1026000"/>
            <a:ext cx="9144000" cy="0"/>
          </a:xfrm>
          <a:prstGeom prst="line">
            <a:avLst/>
          </a:prstGeom>
          <a:noFill/>
          <a:ln w="19050">
            <a:solidFill>
              <a:srgbClr val="00AFD0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>
            <a:spAutoFit/>
          </a:bodyPr>
          <a:lstStyle/>
          <a:p>
            <a:endParaRPr lang="en-GB" sz="100" noProof="1">
              <a:latin typeface="UniCredit" panose="02000506040000020004" pitchFamily="2" charset="0"/>
              <a:cs typeface="Arial" panose="020B0604020202020204" pitchFamily="34" charset="0"/>
            </a:endParaRPr>
          </a:p>
        </p:txBody>
      </p:sp>
      <p:sp>
        <p:nvSpPr>
          <p:cNvPr id="6" name="SlideNumber"/>
          <p:cNvSpPr>
            <a:spLocks noGrp="1"/>
          </p:cNvSpPr>
          <p:nvPr>
            <p:ph type="sldNum" sz="quarter" idx="4"/>
          </p:nvPr>
        </p:nvSpPr>
        <p:spPr>
          <a:xfrm>
            <a:off x="270000" y="6318000"/>
            <a:ext cx="270000" cy="36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 baseline="0" smtClean="0">
                <a:solidFill>
                  <a:srgbClr val="00AFD0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1D1043DC-2681-49D5-9D69-158B3FA3398E}" type="slidenum">
              <a:rPr lang="en-GB" noProof="1" dirty="0" smtClean="0"/>
              <a:pPr>
                <a:defRPr/>
              </a:pPr>
              <a:t>‹#›</a:t>
            </a:fld>
            <a:endParaRPr lang="en-GB" noProof="1"/>
          </a:p>
        </p:txBody>
      </p:sp>
      <p:sp>
        <p:nvSpPr>
          <p:cNvPr id="3" name="Text"/>
          <p:cNvSpPr>
            <a:spLocks noGrp="1"/>
          </p:cNvSpPr>
          <p:nvPr>
            <p:ph type="body" idx="1"/>
          </p:nvPr>
        </p:nvSpPr>
        <p:spPr>
          <a:xfrm>
            <a:off x="270000" y="1206000"/>
            <a:ext cx="8690400" cy="468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Insert text</a:t>
            </a:r>
          </a:p>
          <a:p>
            <a:pPr lvl="1"/>
            <a:r>
              <a:rPr lang="en-GB" noProof="0" dirty="0"/>
              <a:t>2° level</a:t>
            </a:r>
          </a:p>
          <a:p>
            <a:pPr lvl="2"/>
            <a:r>
              <a:rPr lang="en-GB" noProof="0" dirty="0"/>
              <a:t>3° level</a:t>
            </a:r>
          </a:p>
          <a:p>
            <a:pPr lvl="3"/>
            <a:r>
              <a:rPr lang="en-GB" noProof="0" dirty="0"/>
              <a:t>4° level</a:t>
            </a:r>
          </a:p>
          <a:p>
            <a:pPr lvl="4"/>
            <a:r>
              <a:rPr lang="en-GB" noProof="0" dirty="0"/>
              <a:t>5°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Insert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00" y="6300000"/>
            <a:ext cx="414000" cy="4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49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9" r:id="rId2"/>
    <p:sldLayoutId id="2147483672" r:id="rId3"/>
    <p:sldLayoutId id="2147483673" r:id="rId4"/>
    <p:sldLayoutId id="2147483674" r:id="rId5"/>
    <p:sldLayoutId id="2147483676" r:id="rId6"/>
    <p:sldLayoutId id="2147483680" r:id="rId7"/>
    <p:sldLayoutId id="2147483671" r:id="rId8"/>
    <p:sldLayoutId id="2147483681" r:id="rId9"/>
    <p:sldLayoutId id="2147483682" r:id="rId10"/>
    <p:sldLayoutId id="2147483675" r:id="rId11"/>
    <p:sldLayoutId id="2147483665" r:id="rId12"/>
    <p:sldLayoutId id="2147483666" r:id="rId13"/>
    <p:sldLayoutId id="2147483667" r:id="rId14"/>
  </p:sldLayoutIdLst>
  <p:hf hdr="0" dt="0"/>
  <p:txStyles>
    <p:titleStyle>
      <a:lvl1pPr algn="l" rtl="0" eaLnBrk="1" fontAlgn="base" hangingPunct="1">
        <a:lnSpc>
          <a:spcPts val="2400"/>
        </a:lnSpc>
        <a:spcBef>
          <a:spcPct val="0"/>
        </a:spcBef>
        <a:spcAft>
          <a:spcPct val="0"/>
        </a:spcAft>
        <a:defRPr sz="2200" b="1" kern="120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5pPr>
      <a:lvl6pPr marL="3428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6pPr>
      <a:lvl7pPr marL="685749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7pPr>
      <a:lvl8pPr marL="1028624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8pPr>
      <a:lvl9pPr marL="1371498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Arial" charset="0"/>
        </a:defRPr>
      </a:lvl9pPr>
    </p:titleStyle>
    <p:bodyStyle>
      <a:lvl1pPr marL="176396" marR="0" indent="-1763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26384" marR="0" indent="-169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079973" marR="0" indent="-1655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522762" marR="0" indent="-1511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1972751" marR="0" indent="-143996" algn="l" defTabSz="34287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rgbClr val="E1061C"/>
        </a:buClr>
        <a:buSzTx/>
        <a:buFont typeface="Arial"/>
        <a:buChar char="•"/>
        <a:tabLst/>
        <a:defRPr sz="1600" kern="120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1885809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84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58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33" indent="-171438" algn="l" defTabSz="68574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projecteuclid.org/download/pdf_1/euclid.ss/1177013604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://www.utstat.toronto.edu/~brunner/oldclass/2201s11/readings/glmbook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hyperlink" Target="http://hunch.net/~coms-4771/quinlan.pdf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hyperlink" Target="https://www.autodeskresearch.com/publications/samestat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imeline_of_machine_learn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br.org/2016/05/when-to-trust-robots-with-decisions-and-when-not-t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learn.org/stable/tutorial/machine_learning_map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mlbench" TargetMode="External"/><Relationship Id="rId2" Type="http://schemas.openxmlformats.org/officeDocument/2006/relationships/hyperlink" Target="https://cran.r-project.org/package=car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cran.r-project.org/package=e107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tidyverse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cran.r-project.org/package=dply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cran.r-project.org/package=ggplot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/>
              <a:t>Milan, May 8</a:t>
            </a:r>
            <a:r>
              <a:rPr lang="en-GB" baseline="30000" dirty="0"/>
              <a:t>th</a:t>
            </a:r>
            <a:r>
              <a:rPr lang="en-GB" dirty="0"/>
              <a:t>,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dirty="0"/>
              <a:t>Gabriele Bonomi Boseggia, Fabio Colombo, Luca Mammi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UniCredit Quant Community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Models: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 hands-on experience</a:t>
            </a:r>
          </a:p>
        </p:txBody>
      </p:sp>
    </p:spTree>
    <p:extLst>
      <p:ext uri="{BB962C8B-B14F-4D97-AF65-F5344CB8AC3E}">
        <p14:creationId xmlns:p14="http://schemas.microsoft.com/office/powerpoint/2010/main" val="17394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A70597A-4C7B-4E13-A068-29DDC2BDE62A}"/>
              </a:ext>
            </a:extLst>
          </p:cNvPr>
          <p:cNvSpPr/>
          <p:nvPr/>
        </p:nvSpPr>
        <p:spPr>
          <a:xfrm>
            <a:off x="4516174" y="3262199"/>
            <a:ext cx="347959" cy="333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13EF417-3ADF-4D72-B444-50C52C18F25D}"/>
              </a:ext>
            </a:extLst>
          </p:cNvPr>
          <p:cNvSpPr/>
          <p:nvPr/>
        </p:nvSpPr>
        <p:spPr>
          <a:xfrm>
            <a:off x="4639134" y="1514303"/>
            <a:ext cx="279852" cy="333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940800-0D9B-44D7-9BFD-CB7FC8786B4C}"/>
              </a:ext>
            </a:extLst>
          </p:cNvPr>
          <p:cNvSpPr/>
          <p:nvPr/>
        </p:nvSpPr>
        <p:spPr>
          <a:xfrm>
            <a:off x="3797300" y="1501103"/>
            <a:ext cx="470352" cy="360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264FE5-4F8B-44B7-880B-3033E5627E2C}"/>
              </a:ext>
            </a:extLst>
          </p:cNvPr>
          <p:cNvSpPr/>
          <p:nvPr/>
        </p:nvSpPr>
        <p:spPr>
          <a:xfrm>
            <a:off x="4051317" y="4690087"/>
            <a:ext cx="216335" cy="333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http://www.utstat.toronto.edu/~brunner/oldclass/2201s11/readings/glmbook.pdf</a:t>
            </a:r>
            <a:endParaRPr lang="it-IT" dirty="0"/>
          </a:p>
          <a:p>
            <a:r>
              <a:rPr lang="it-IT" dirty="0">
                <a:hlinkClick r:id="rId3"/>
              </a:rPr>
              <a:t>https://projecteuclid.org/download/pdf_1/euclid.ss/1177013604</a:t>
            </a:r>
            <a:r>
              <a:rPr lang="it-IT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10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8370" y="174048"/>
            <a:ext cx="3019557" cy="574772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Still to be completed,  this is not enough clear in my opinion. Need to find an effective way to do it.</a:t>
            </a:r>
          </a:p>
          <a:p>
            <a:endParaRPr lang="en-GB" sz="1050" dirty="0">
              <a:latin typeface="+mn-lt"/>
            </a:endParaRPr>
          </a:p>
          <a:p>
            <a:r>
              <a:rPr lang="en-GB" sz="1050" dirty="0">
                <a:latin typeface="+mn-lt"/>
              </a:rPr>
              <a:t>Maybe it is worth including the algorithm that does the job</a:t>
            </a: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  <a:p>
            <a:endParaRPr lang="en-GB" sz="1050" dirty="0">
              <a:latin typeface="+mn-lt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7454B7B5-6D2D-4BF2-A319-FE6FBADC9DC6}"/>
              </a:ext>
            </a:extLst>
          </p:cNvPr>
          <p:cNvSpPr/>
          <p:nvPr/>
        </p:nvSpPr>
        <p:spPr>
          <a:xfrm>
            <a:off x="573187" y="4753348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/>
              <a:t>Generalized Additive </a:t>
            </a:r>
            <a:r>
              <a:rPr lang="en-US" sz="1400" kern="1200" dirty="0"/>
              <a:t>Model</a:t>
            </a:r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B631BE80-5F6E-46BC-B062-A3236F152E7A}"/>
              </a:ext>
            </a:extLst>
          </p:cNvPr>
          <p:cNvSpPr/>
          <p:nvPr/>
        </p:nvSpPr>
        <p:spPr>
          <a:xfrm>
            <a:off x="341977" y="3007050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/>
              <a:t>Generalized Linear </a:t>
            </a:r>
            <a:r>
              <a:rPr lang="en-US" sz="1400" kern="1200" dirty="0"/>
              <a:t>Model</a:t>
            </a: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2FC62E4D-8F0A-48E0-9ED8-535CBAA2B33B}"/>
              </a:ext>
            </a:extLst>
          </p:cNvPr>
          <p:cNvSpPr/>
          <p:nvPr/>
        </p:nvSpPr>
        <p:spPr>
          <a:xfrm>
            <a:off x="186207" y="1338420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/>
              <a:t>Linear</a:t>
            </a:r>
            <a:r>
              <a:rPr lang="en-US" sz="1400" kern="1200" dirty="0"/>
              <a:t> Model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F0E938A8-2DE4-41FE-BE67-75062A821716}"/>
              </a:ext>
            </a:extLst>
          </p:cNvPr>
          <p:cNvSpPr/>
          <p:nvPr/>
        </p:nvSpPr>
        <p:spPr>
          <a:xfrm flipV="1">
            <a:off x="1606440" y="1319369"/>
            <a:ext cx="279925" cy="2705851"/>
          </a:xfrm>
          <a:prstGeom prst="leftBrace">
            <a:avLst>
              <a:gd name="adj1" fmla="val 8333"/>
              <a:gd name="adj2" fmla="val 20470"/>
            </a:avLst>
          </a:prstGeom>
          <a:ln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974CCB39-1D65-4A87-AD79-04DD2536F9AA}"/>
              </a:ext>
            </a:extLst>
          </p:cNvPr>
          <p:cNvSpPr/>
          <p:nvPr/>
        </p:nvSpPr>
        <p:spPr>
          <a:xfrm>
            <a:off x="725503" y="2327614"/>
            <a:ext cx="181583" cy="5577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DAC3063-C337-4ED5-8B6B-E8D1E01B189E}"/>
              </a:ext>
            </a:extLst>
          </p:cNvPr>
          <p:cNvSpPr/>
          <p:nvPr/>
        </p:nvSpPr>
        <p:spPr>
          <a:xfrm>
            <a:off x="977242" y="4096238"/>
            <a:ext cx="181583" cy="55771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A0DACEC9-C14C-4B10-BA65-BFF42439DC19}"/>
              </a:ext>
            </a:extLst>
          </p:cNvPr>
          <p:cNvSpPr/>
          <p:nvPr/>
        </p:nvSpPr>
        <p:spPr>
          <a:xfrm>
            <a:off x="3171035" y="2100810"/>
            <a:ext cx="782258" cy="360001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kern="1200" dirty="0"/>
              <a:t>Response</a:t>
            </a:r>
            <a:r>
              <a:rPr lang="en-US" sz="1100" kern="1200" dirty="0"/>
              <a:t> Variable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0374AA1-72E5-4423-A135-AC4151611C0F}"/>
              </a:ext>
            </a:extLst>
          </p:cNvPr>
          <p:cNvCxnSpPr>
            <a:cxnSpLocks/>
            <a:stCxn id="16" idx="2"/>
            <a:endCxn id="15" idx="2"/>
          </p:cNvCxnSpPr>
          <p:nvPr/>
        </p:nvCxnSpPr>
        <p:spPr>
          <a:xfrm flipV="1">
            <a:off x="3895357" y="1861103"/>
            <a:ext cx="137119" cy="239707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49D15E-AAD2-44F3-917A-8A719D066626}"/>
              </a:ext>
            </a:extLst>
          </p:cNvPr>
          <p:cNvCxnSpPr>
            <a:cxnSpLocks/>
            <a:stCxn id="22" idx="1"/>
            <a:endCxn id="28" idx="2"/>
          </p:cNvCxnSpPr>
          <p:nvPr/>
        </p:nvCxnSpPr>
        <p:spPr>
          <a:xfrm flipV="1">
            <a:off x="4728666" y="1847903"/>
            <a:ext cx="50394" cy="171680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eeform 12">
            <a:extLst>
              <a:ext uri="{FF2B5EF4-FFF2-40B4-BE49-F238E27FC236}">
                <a16:creationId xmlns:a16="http://schemas.microsoft.com/office/drawing/2014/main" id="{541281D6-EB4A-4565-B570-317EFAE8DC21}"/>
              </a:ext>
            </a:extLst>
          </p:cNvPr>
          <p:cNvSpPr/>
          <p:nvPr/>
        </p:nvSpPr>
        <p:spPr>
          <a:xfrm>
            <a:off x="3530634" y="2812039"/>
            <a:ext cx="1041366" cy="289928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/>
              <a:t>Link</a:t>
            </a:r>
            <a:r>
              <a:rPr lang="en-US" sz="1100" kern="1200" dirty="0"/>
              <a:t> function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EAA11B9-7D8E-4BBF-8D52-CC9A9F184F31}"/>
              </a:ext>
            </a:extLst>
          </p:cNvPr>
          <p:cNvCxnSpPr>
            <a:cxnSpLocks/>
            <a:stCxn id="30" idx="5"/>
            <a:endCxn id="32" idx="0"/>
          </p:cNvCxnSpPr>
          <p:nvPr/>
        </p:nvCxnSpPr>
        <p:spPr>
          <a:xfrm>
            <a:off x="4494874" y="3101967"/>
            <a:ext cx="195280" cy="160232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12">
            <a:extLst>
              <a:ext uri="{FF2B5EF4-FFF2-40B4-BE49-F238E27FC236}">
                <a16:creationId xmlns:a16="http://schemas.microsoft.com/office/drawing/2014/main" id="{22989CB8-FB90-4199-9308-04EFAFBF1CF4}"/>
              </a:ext>
            </a:extLst>
          </p:cNvPr>
          <p:cNvSpPr/>
          <p:nvPr/>
        </p:nvSpPr>
        <p:spPr>
          <a:xfrm>
            <a:off x="3047115" y="4239927"/>
            <a:ext cx="1171276" cy="289928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dirty="0"/>
              <a:t>Smooth</a:t>
            </a:r>
            <a:r>
              <a:rPr lang="en-US" sz="1100" kern="1200" dirty="0"/>
              <a:t> function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E91039B-07C3-4F70-B857-CAF996C2FF6F}"/>
              </a:ext>
            </a:extLst>
          </p:cNvPr>
          <p:cNvCxnSpPr>
            <a:cxnSpLocks/>
            <a:stCxn id="42" idx="5"/>
            <a:endCxn id="41" idx="0"/>
          </p:cNvCxnSpPr>
          <p:nvPr/>
        </p:nvCxnSpPr>
        <p:spPr>
          <a:xfrm>
            <a:off x="4131643" y="4529855"/>
            <a:ext cx="27842" cy="160232"/>
          </a:xfrm>
          <a:prstGeom prst="straightConnector1">
            <a:avLst/>
          </a:prstGeom>
          <a:ln>
            <a:solidFill>
              <a:srgbClr val="00AF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Left Brace 46">
            <a:extLst>
              <a:ext uri="{FF2B5EF4-FFF2-40B4-BE49-F238E27FC236}">
                <a16:creationId xmlns:a16="http://schemas.microsoft.com/office/drawing/2014/main" id="{9567214E-228D-4B4C-8C83-6ECA5C78632D}"/>
              </a:ext>
            </a:extLst>
          </p:cNvPr>
          <p:cNvSpPr/>
          <p:nvPr/>
        </p:nvSpPr>
        <p:spPr>
          <a:xfrm flipV="1">
            <a:off x="1411397" y="1298589"/>
            <a:ext cx="212930" cy="959340"/>
          </a:xfrm>
          <a:prstGeom prst="leftBrace">
            <a:avLst>
              <a:gd name="adj1" fmla="val 8333"/>
              <a:gd name="adj2" fmla="val 23657"/>
            </a:avLst>
          </a:prstGeom>
          <a:ln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Left Brace 47">
            <a:extLst>
              <a:ext uri="{FF2B5EF4-FFF2-40B4-BE49-F238E27FC236}">
                <a16:creationId xmlns:a16="http://schemas.microsoft.com/office/drawing/2014/main" id="{655D7E34-62B4-4D57-B57E-2CB4939C6D81}"/>
              </a:ext>
            </a:extLst>
          </p:cNvPr>
          <p:cNvSpPr/>
          <p:nvPr/>
        </p:nvSpPr>
        <p:spPr>
          <a:xfrm flipV="1">
            <a:off x="1848458" y="1311287"/>
            <a:ext cx="279925" cy="4309537"/>
          </a:xfrm>
          <a:prstGeom prst="leftBrace">
            <a:avLst>
              <a:gd name="adj1" fmla="val 8333"/>
              <a:gd name="adj2" fmla="val 9272"/>
            </a:avLst>
          </a:prstGeom>
          <a:ln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88684E0-44B8-4563-97DA-539036C64A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74"/>
          <a:stretch/>
        </p:blipFill>
        <p:spPr>
          <a:xfrm>
            <a:off x="-4785974" y="1197982"/>
            <a:ext cx="4467121" cy="4680000"/>
          </a:xfrm>
          <a:prstGeom prst="rect">
            <a:avLst/>
          </a:prstGeom>
        </p:spPr>
      </p:pic>
      <p:sp>
        <p:nvSpPr>
          <p:cNvPr id="22" name="Freeform 12">
            <a:extLst>
              <a:ext uri="{FF2B5EF4-FFF2-40B4-BE49-F238E27FC236}">
                <a16:creationId xmlns:a16="http://schemas.microsoft.com/office/drawing/2014/main" id="{311BC9CE-9580-4F85-9BD5-DC19623C0A2E}"/>
              </a:ext>
            </a:extLst>
          </p:cNvPr>
          <p:cNvSpPr/>
          <p:nvPr/>
        </p:nvSpPr>
        <p:spPr>
          <a:xfrm>
            <a:off x="4621329" y="2019583"/>
            <a:ext cx="1449270" cy="360001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100" b="1" kern="1200" dirty="0"/>
              <a:t>Covariates</a:t>
            </a:r>
            <a:r>
              <a:rPr lang="en-US" sz="1100" kern="1200" dirty="0"/>
              <a:t> vector </a:t>
            </a:r>
            <a:r>
              <a:rPr lang="en-US" sz="1100" dirty="0"/>
              <a:t>(predictor variables)</a:t>
            </a:r>
            <a:endParaRPr lang="en-US" sz="1100" kern="1200" dirty="0"/>
          </a:p>
        </p:txBody>
      </p: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94B68915-0944-412D-8A1D-A8F9007B6970}"/>
              </a:ext>
            </a:extLst>
          </p:cNvPr>
          <p:cNvGrpSpPr/>
          <p:nvPr/>
        </p:nvGrpSpPr>
        <p:grpSpPr>
          <a:xfrm>
            <a:off x="6098370" y="836873"/>
            <a:ext cx="3019557" cy="1861283"/>
            <a:chOff x="6017436" y="1059313"/>
            <a:chExt cx="3019557" cy="1861283"/>
          </a:xfrm>
        </p:grpSpPr>
        <p:grpSp>
          <p:nvGrpSpPr>
            <p:cNvPr id="1025" name="Group 1024">
              <a:extLst>
                <a:ext uri="{FF2B5EF4-FFF2-40B4-BE49-F238E27FC236}">
                  <a16:creationId xmlns:a16="http://schemas.microsoft.com/office/drawing/2014/main" id="{8241FFBD-1B50-485B-8A4F-73B2DAD69ADF}"/>
                </a:ext>
              </a:extLst>
            </p:cNvPr>
            <p:cNvGrpSpPr/>
            <p:nvPr/>
          </p:nvGrpSpPr>
          <p:grpSpPr>
            <a:xfrm>
              <a:off x="6292948" y="1174516"/>
              <a:ext cx="2744045" cy="1710817"/>
              <a:chOff x="5854900" y="1416549"/>
              <a:chExt cx="2744045" cy="1710817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E0E7AF8F-5485-4198-8D00-69EC92BCFA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54900" y="1416549"/>
                <a:ext cx="2599042" cy="171081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01CE9CC-70E5-4EF7-8670-2A2C41826A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95550" y="1670678"/>
                <a:ext cx="420057" cy="811708"/>
              </a:xfrm>
              <a:prstGeom prst="line">
                <a:avLst/>
              </a:prstGeom>
              <a:ln w="19050">
                <a:solidFill>
                  <a:srgbClr val="728FA5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80E478D6-6F55-480E-9B52-B2A3F915B203}"/>
                  </a:ext>
                </a:extLst>
              </p:cNvPr>
              <p:cNvSpPr/>
              <p:nvPr/>
            </p:nvSpPr>
            <p:spPr>
              <a:xfrm>
                <a:off x="7654396" y="1700935"/>
                <a:ext cx="528014" cy="679487"/>
              </a:xfrm>
              <a:custGeom>
                <a:avLst/>
                <a:gdLst>
                  <a:gd name="connsiteX0" fmla="*/ 0 w 396030"/>
                  <a:gd name="connsiteY0" fmla="*/ 0 h 553226"/>
                  <a:gd name="connsiteX1" fmla="*/ 217851 w 396030"/>
                  <a:gd name="connsiteY1" fmla="*/ 128990 h 553226"/>
                  <a:gd name="connsiteX2" fmla="*/ 395571 w 396030"/>
                  <a:gd name="connsiteY2" fmla="*/ 114658 h 553226"/>
                  <a:gd name="connsiteX3" fmla="*/ 269447 w 396030"/>
                  <a:gd name="connsiteY3" fmla="*/ 318177 h 553226"/>
                  <a:gd name="connsiteX4" fmla="*/ 275180 w 396030"/>
                  <a:gd name="connsiteY4" fmla="*/ 553226 h 553226"/>
                  <a:gd name="connsiteX5" fmla="*/ 275180 w 396030"/>
                  <a:gd name="connsiteY5" fmla="*/ 553226 h 553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96030" h="553226">
                    <a:moveTo>
                      <a:pt x="0" y="0"/>
                    </a:moveTo>
                    <a:cubicBezTo>
                      <a:pt x="75961" y="54940"/>
                      <a:pt x="151923" y="109880"/>
                      <a:pt x="217851" y="128990"/>
                    </a:cubicBezTo>
                    <a:cubicBezTo>
                      <a:pt x="283779" y="148100"/>
                      <a:pt x="386972" y="83127"/>
                      <a:pt x="395571" y="114658"/>
                    </a:cubicBezTo>
                    <a:cubicBezTo>
                      <a:pt x="404170" y="146189"/>
                      <a:pt x="289512" y="245082"/>
                      <a:pt x="269447" y="318177"/>
                    </a:cubicBezTo>
                    <a:cubicBezTo>
                      <a:pt x="249382" y="391272"/>
                      <a:pt x="275180" y="553226"/>
                      <a:pt x="275180" y="553226"/>
                    </a:cubicBezTo>
                    <a:lnTo>
                      <a:pt x="275180" y="553226"/>
                    </a:lnTo>
                  </a:path>
                </a:pathLst>
              </a:cu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Freeform 12">
                <a:extLst>
                  <a:ext uri="{FF2B5EF4-FFF2-40B4-BE49-F238E27FC236}">
                    <a16:creationId xmlns:a16="http://schemas.microsoft.com/office/drawing/2014/main" id="{E1BE92EB-46E2-4B77-B96C-0F87E8338B3B}"/>
                  </a:ext>
                </a:extLst>
              </p:cNvPr>
              <p:cNvSpPr/>
              <p:nvPr/>
            </p:nvSpPr>
            <p:spPr>
              <a:xfrm>
                <a:off x="7332212" y="2485071"/>
                <a:ext cx="1266733" cy="360001"/>
              </a:xfrm>
              <a:custGeom>
                <a:avLst/>
                <a:gdLst>
                  <a:gd name="connsiteX0" fmla="*/ 0 w 1171277"/>
                  <a:gd name="connsiteY0" fmla="*/ 86748 h 867477"/>
                  <a:gd name="connsiteX1" fmla="*/ 86748 w 1171277"/>
                  <a:gd name="connsiteY1" fmla="*/ 0 h 867477"/>
                  <a:gd name="connsiteX2" fmla="*/ 1084529 w 1171277"/>
                  <a:gd name="connsiteY2" fmla="*/ 0 h 867477"/>
                  <a:gd name="connsiteX3" fmla="*/ 1171277 w 1171277"/>
                  <a:gd name="connsiteY3" fmla="*/ 86748 h 867477"/>
                  <a:gd name="connsiteX4" fmla="*/ 1171277 w 1171277"/>
                  <a:gd name="connsiteY4" fmla="*/ 780729 h 867477"/>
                  <a:gd name="connsiteX5" fmla="*/ 1084529 w 1171277"/>
                  <a:gd name="connsiteY5" fmla="*/ 867477 h 867477"/>
                  <a:gd name="connsiteX6" fmla="*/ 86748 w 1171277"/>
                  <a:gd name="connsiteY6" fmla="*/ 867477 h 867477"/>
                  <a:gd name="connsiteX7" fmla="*/ 0 w 1171277"/>
                  <a:gd name="connsiteY7" fmla="*/ 780729 h 867477"/>
                  <a:gd name="connsiteX8" fmla="*/ 0 w 1171277"/>
                  <a:gd name="connsiteY8" fmla="*/ 86748 h 867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1277" h="867477">
                    <a:moveTo>
                      <a:pt x="0" y="86748"/>
                    </a:moveTo>
                    <a:cubicBezTo>
                      <a:pt x="0" y="38838"/>
                      <a:pt x="38838" y="0"/>
                      <a:pt x="86748" y="0"/>
                    </a:cubicBezTo>
                    <a:lnTo>
                      <a:pt x="1084529" y="0"/>
                    </a:lnTo>
                    <a:cubicBezTo>
                      <a:pt x="1132439" y="0"/>
                      <a:pt x="1171277" y="38838"/>
                      <a:pt x="1171277" y="86748"/>
                    </a:cubicBezTo>
                    <a:lnTo>
                      <a:pt x="1171277" y="780729"/>
                    </a:lnTo>
                    <a:cubicBezTo>
                      <a:pt x="1171277" y="828639"/>
                      <a:pt x="1132439" y="867477"/>
                      <a:pt x="1084529" y="867477"/>
                    </a:cubicBezTo>
                    <a:lnTo>
                      <a:pt x="86748" y="867477"/>
                    </a:lnTo>
                    <a:cubicBezTo>
                      <a:pt x="38838" y="867477"/>
                      <a:pt x="0" y="828639"/>
                      <a:pt x="0" y="780729"/>
                    </a:cubicBezTo>
                    <a:lnTo>
                      <a:pt x="0" y="86748"/>
                    </a:lnTo>
                    <a:close/>
                  </a:path>
                </a:pathLst>
              </a:cu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93988" tIns="93988" rIns="93988" bIns="93988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100" b="1" kern="1200" dirty="0"/>
                  <a:t>Normally distributed errors</a:t>
                </a:r>
                <a:endParaRPr lang="en-US" sz="1100" kern="1200" dirty="0"/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866840AB-2BEA-4A94-8434-AB4028BE98CE}"/>
                  </a:ext>
                </a:extLst>
              </p:cNvPr>
              <p:cNvCxnSpPr>
                <a:cxnSpLocks/>
                <a:stCxn id="60" idx="2"/>
              </p:cNvCxnSpPr>
              <p:nvPr/>
            </p:nvCxnSpPr>
            <p:spPr>
              <a:xfrm flipH="1" flipV="1">
                <a:off x="8257541" y="1874989"/>
                <a:ext cx="247586" cy="610082"/>
              </a:xfrm>
              <a:prstGeom prst="straightConnector1">
                <a:avLst/>
              </a:prstGeom>
              <a:ln>
                <a:solidFill>
                  <a:srgbClr val="00AFD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8" name="TextBox 1027">
                  <a:extLst>
                    <a:ext uri="{FF2B5EF4-FFF2-40B4-BE49-F238E27FC236}">
                      <a16:creationId xmlns:a16="http://schemas.microsoft.com/office/drawing/2014/main" id="{19C829F3-DEB2-4051-925F-69F65924EEEA}"/>
                    </a:ext>
                  </a:extLst>
                </p:cNvPr>
                <p:cNvSpPr txBox="1"/>
                <p:nvPr/>
              </p:nvSpPr>
              <p:spPr>
                <a:xfrm>
                  <a:off x="6922303" y="1059313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GB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28" name="TextBox 1027">
                  <a:extLst>
                    <a:ext uri="{FF2B5EF4-FFF2-40B4-BE49-F238E27FC236}">
                      <a16:creationId xmlns:a16="http://schemas.microsoft.com/office/drawing/2014/main" id="{19C829F3-DEB2-4051-925F-69F65924E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2303" y="1059313"/>
                  <a:ext cx="38343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47A40A0-7007-4109-BA8B-DAB5F53ECA2B}"/>
                    </a:ext>
                  </a:extLst>
                </p:cNvPr>
                <p:cNvSpPr txBox="1"/>
                <p:nvPr/>
              </p:nvSpPr>
              <p:spPr>
                <a:xfrm>
                  <a:off x="6017436" y="2551264"/>
                  <a:ext cx="3834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en-GB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47A40A0-7007-4109-BA8B-DAB5F53ECA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7436" y="2551264"/>
                  <a:ext cx="38343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27535C90-0AEB-44EB-AF5F-F4D51CCCC786}"/>
              </a:ext>
            </a:extLst>
          </p:cNvPr>
          <p:cNvGrpSpPr/>
          <p:nvPr/>
        </p:nvGrpSpPr>
        <p:grpSpPr>
          <a:xfrm>
            <a:off x="6190586" y="2716688"/>
            <a:ext cx="2648263" cy="2368407"/>
            <a:chOff x="6177105" y="2728639"/>
            <a:chExt cx="2648263" cy="2368407"/>
          </a:xfrm>
        </p:grpSpPr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FA2CDF59-61DB-4962-9524-FCDF72F441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24" b="3986"/>
            <a:stretch/>
          </p:blipFill>
          <p:spPr>
            <a:xfrm>
              <a:off x="6387006" y="2970199"/>
              <a:ext cx="2438362" cy="18608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5F9ED80C-EB26-4AB1-AEA3-F39899402F11}"/>
                </a:ext>
              </a:extLst>
            </p:cNvPr>
            <p:cNvSpPr/>
            <p:nvPr/>
          </p:nvSpPr>
          <p:spPr>
            <a:xfrm>
              <a:off x="7503911" y="3911618"/>
              <a:ext cx="1266733" cy="360001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/>
                <a:t>Binary </a:t>
              </a:r>
              <a:r>
                <a:rPr lang="en-US" sz="1100" kern="1200" dirty="0"/>
                <a:t>Response Variable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8DABA7E-7526-4263-B8EF-526FEE203849}"/>
                </a:ext>
              </a:extLst>
            </p:cNvPr>
            <p:cNvCxnSpPr>
              <a:cxnSpLocks/>
              <a:stCxn id="87" idx="2"/>
            </p:cNvCxnSpPr>
            <p:nvPr/>
          </p:nvCxnSpPr>
          <p:spPr>
            <a:xfrm flipH="1" flipV="1">
              <a:off x="8466392" y="3320557"/>
              <a:ext cx="210434" cy="591061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72F26442-6A7A-46A8-BF8B-4D09C48F7853}"/>
                </a:ext>
              </a:extLst>
            </p:cNvPr>
            <p:cNvCxnSpPr>
              <a:cxnSpLocks/>
              <a:stCxn id="87" idx="6"/>
            </p:cNvCxnSpPr>
            <p:nvPr/>
          </p:nvCxnSpPr>
          <p:spPr>
            <a:xfrm flipH="1">
              <a:off x="7419352" y="4271619"/>
              <a:ext cx="178377" cy="190593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22060965-E71A-43CF-8112-90E0427823A9}"/>
                    </a:ext>
                  </a:extLst>
                </p:cNvPr>
                <p:cNvSpPr txBox="1"/>
                <p:nvPr/>
              </p:nvSpPr>
              <p:spPr>
                <a:xfrm>
                  <a:off x="6177105" y="2728639"/>
                  <a:ext cx="59971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𝒀</m:t>
                        </m:r>
                        <m:r>
                          <a:rPr lang="en-GB" sz="1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22060965-E71A-43CF-8112-90E042782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7105" y="2728639"/>
                  <a:ext cx="599716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B6AB83-06FC-474F-B50F-5A75759061BF}"/>
                    </a:ext>
                  </a:extLst>
                </p:cNvPr>
                <p:cNvSpPr txBox="1"/>
                <p:nvPr/>
              </p:nvSpPr>
              <p:spPr>
                <a:xfrm>
                  <a:off x="7367332" y="4789269"/>
                  <a:ext cx="33855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1" i="1"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GB" sz="14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BB6AB83-06FC-474F-B50F-5A7575906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7332" y="4789269"/>
                  <a:ext cx="338554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it-IT" dirty="0"/>
              </a:p>
              <a:p>
                <a:pPr lvl="4"/>
                <a:r>
                  <a:rPr lang="it-IT" dirty="0"/>
                  <a:t>Linear Regression: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>
                        <a:latin typeface="Cambria Math"/>
                      </a:rPr>
                      <m:t>=</m:t>
                    </m:r>
                    <m:r>
                      <a:rPr lang="en-GB" b="1" i="1">
                        <a:latin typeface="Cambria Math"/>
                      </a:rPr>
                      <m:t>𝒂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GB" b="1" i="1" smtClean="0">
                        <a:latin typeface="Cambria Math"/>
                        <a:ea typeface="Cambria Math"/>
                      </a:rPr>
                      <m:t>𝒙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𝒃</m:t>
                    </m:r>
                  </m:oMath>
                </a14:m>
                <a:endParaRPr lang="it-IT" dirty="0"/>
              </a:p>
              <a:p>
                <a:pPr lvl="6"/>
                <a:r>
                  <a:rPr lang="it-IT" dirty="0"/>
                  <a:t>Predict a</a:t>
                </a:r>
                <a:r>
                  <a:rPr lang="it-IT" b="1" dirty="0"/>
                  <a:t> </a:t>
                </a:r>
                <a:r>
                  <a:rPr lang="it-IT" b="1" dirty="0">
                    <a:solidFill>
                      <a:srgbClr val="FF0000"/>
                    </a:solidFill>
                  </a:rPr>
                  <a:t>score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pPr lvl="4"/>
                <a:endParaRPr lang="it-IT" dirty="0"/>
              </a:p>
              <a:p>
                <a:pPr lvl="4"/>
                <a:r>
                  <a:rPr lang="it-IT" dirty="0"/>
                  <a:t>Logistic Regression: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/>
                      </a:rPr>
                      <m:t>𝒂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𝒙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𝒃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endParaRPr lang="it-IT" dirty="0"/>
              </a:p>
              <a:p>
                <a:pPr lvl="6"/>
                <a:r>
                  <a:rPr lang="it-IT" dirty="0"/>
                  <a:t>Predict a</a:t>
                </a:r>
                <a:r>
                  <a:rPr lang="it-IT" b="1" dirty="0"/>
                  <a:t> </a:t>
                </a:r>
                <a:r>
                  <a:rPr lang="it-IT" b="1" dirty="0">
                    <a:solidFill>
                      <a:srgbClr val="FF0000"/>
                    </a:solidFill>
                  </a:rPr>
                  <a:t>probability</a:t>
                </a:r>
                <a:endParaRPr lang="it-IT" dirty="0">
                  <a:solidFill>
                    <a:srgbClr val="FF0000"/>
                  </a:solidFill>
                </a:endParaRP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pPr lvl="4"/>
                <a:r>
                  <a:rPr lang="it-IT" dirty="0"/>
                  <a:t>GAM: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E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]</m:t>
                    </m:r>
                    <m:r>
                      <a:rPr lang="en-GB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GB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>
                        <a:latin typeface="Cambria Math"/>
                      </a:rPr>
                      <m:t>𝒂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/>
                      </a:rPr>
                      <m:t>𝒇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𝒙</m:t>
                    </m:r>
                    <m:r>
                      <a:rPr lang="en-GB" b="1" i="1" smtClean="0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  <m:r>
                      <a:rPr lang="en-GB" i="1">
                        <a:latin typeface="Cambria Math"/>
                        <a:ea typeface="Cambria Math"/>
                      </a:rPr>
                      <m:t>+</m:t>
                    </m:r>
                    <m:r>
                      <a:rPr lang="en-GB" b="1" i="1">
                        <a:latin typeface="Cambria Math"/>
                        <a:ea typeface="Cambria Math"/>
                      </a:rPr>
                      <m:t>𝒃</m:t>
                    </m:r>
                    <m:r>
                      <a:rPr lang="en-GB" b="1" i="1"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</m:oMath>
                </a14:m>
                <a:endParaRPr lang="it-IT" dirty="0"/>
              </a:p>
              <a:p>
                <a:pPr lvl="6"/>
                <a:r>
                  <a:rPr lang="it-IT" dirty="0"/>
                  <a:t>In case of </a:t>
                </a:r>
                <a:r>
                  <a:rPr lang="it-IT" b="1" dirty="0">
                    <a:solidFill>
                      <a:srgbClr val="FF0000"/>
                    </a:solidFill>
                  </a:rPr>
                  <a:t>no linear I/O relationship</a:t>
                </a:r>
              </a:p>
              <a:p>
                <a:pPr lvl="6"/>
                <a:r>
                  <a:rPr lang="it-IT" dirty="0"/>
                  <a:t>In case of </a:t>
                </a:r>
                <a:r>
                  <a:rPr lang="it-IT" b="1" dirty="0">
                    <a:solidFill>
                      <a:srgbClr val="FF0000"/>
                    </a:solidFill>
                  </a:rPr>
                  <a:t>interdependencies among covariates</a:t>
                </a:r>
                <a:endParaRPr lang="it-IT" dirty="0">
                  <a:solidFill>
                    <a:srgbClr val="FF0000"/>
                  </a:solidFill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937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11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k-</a:t>
            </a:r>
            <a:r>
              <a:rPr lang="it-IT" dirty="0" err="1"/>
              <a:t>nearest</a:t>
            </a:r>
            <a:r>
              <a:rPr lang="it-IT" dirty="0"/>
              <a:t> </a:t>
            </a:r>
            <a:r>
              <a:rPr lang="it-IT" dirty="0" err="1"/>
              <a:t>neighbors</a:t>
            </a:r>
            <a:r>
              <a:rPr lang="it-IT" dirty="0"/>
              <a:t> (k-NN)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6945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12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 err="1"/>
              <a:t>Fabio's</a:t>
            </a:r>
            <a:r>
              <a:rPr lang="it-IT" dirty="0"/>
              <a:t> </a:t>
            </a:r>
            <a:r>
              <a:rPr lang="it-IT" dirty="0" err="1"/>
              <a:t>choice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7064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13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Support </a:t>
            </a:r>
            <a:r>
              <a:rPr lang="it-IT" dirty="0" err="1"/>
              <a:t>Vector</a:t>
            </a:r>
            <a:r>
              <a:rPr lang="it-IT" dirty="0"/>
              <a:t> Machine (SVM)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1986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E7645850-579C-4A81-86F9-21FD6895DE0A}"/>
                  </a:ext>
                </a:extLst>
              </p:cNvPr>
              <p:cNvSpPr txBox="1"/>
              <p:nvPr/>
            </p:nvSpPr>
            <p:spPr>
              <a:xfrm>
                <a:off x="4318640" y="3853168"/>
                <a:ext cx="4591701" cy="2043113"/>
              </a:xfrm>
              <a:prstGeom prst="round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1200" b="1" dirty="0">
                    <a:latin typeface="+mj-lt"/>
                  </a:rPr>
                  <a:t>Entropy</a:t>
                </a:r>
                <a:r>
                  <a:rPr lang="en-GB" sz="1200" b="0" dirty="0">
                    <a:latin typeface="+mj-lt"/>
                  </a:rPr>
                  <a:t>:</a:t>
                </a:r>
                <a:r>
                  <a:rPr lang="en-GB" sz="1200" b="0" dirty="0"/>
                  <a:t>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brk m:alnAt="7"/>
                          </m:rPr>
                          <a:rPr lang="en-GB" sz="1200" b="1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sub>
                      <m:sup/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20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func>
                          <m:funcPr>
                            <m:ctrlPr>
                              <a:rPr lang="en-GB" sz="12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2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GB" sz="120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d>
                              <m:dPr>
                                <m:ctrlPr>
                                  <a:rPr lang="en-GB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2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GB" sz="12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GB" sz="1200" dirty="0">
                    <a:latin typeface="+mn-lt"/>
                  </a:rPr>
                  <a:t> is the subset of data on which the entropy is calculated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b="1" i="1" dirty="0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sz="1200" dirty="0">
                    <a:latin typeface="+mn-lt"/>
                  </a:rPr>
                  <a:t> is the set of classes in S (i.e. </a:t>
                </a:r>
                <a:r>
                  <a:rPr lang="en-GB" sz="1200" i="1" dirty="0">
                    <a:latin typeface="+mn-lt"/>
                  </a:rPr>
                  <a:t>class_1</a:t>
                </a:r>
                <a:r>
                  <a:rPr lang="en-GB" sz="1200" dirty="0">
                    <a:latin typeface="+mn-lt"/>
                  </a:rPr>
                  <a:t>, </a:t>
                </a:r>
                <a:r>
                  <a:rPr lang="en-GB" sz="1200" i="1" dirty="0">
                    <a:latin typeface="+mn-lt"/>
                  </a:rPr>
                  <a:t>class_2</a:t>
                </a:r>
                <a:r>
                  <a:rPr lang="en-GB" sz="1200" dirty="0">
                    <a:latin typeface="+mn-lt"/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200" i="1" dirty="0" smtClean="0">
                        <a:solidFill>
                          <a:schemeClr val="accent5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sz="1200" dirty="0">
                    <a:latin typeface="+mn-lt"/>
                  </a:rPr>
                  <a:t>the proportion of the number of elements of </a:t>
                </a:r>
                <a:r>
                  <a:rPr lang="en-GB" sz="1200" i="1" dirty="0">
                    <a:latin typeface="+mn-lt"/>
                  </a:rPr>
                  <a:t>class x</a:t>
                </a:r>
                <a:r>
                  <a:rPr lang="en-GB" sz="1200" dirty="0">
                    <a:latin typeface="+mn-lt"/>
                  </a:rPr>
                  <a:t> to the total number of element in 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sz="1200" dirty="0">
                  <a:latin typeface="+mn-lt"/>
                </a:endParaRPr>
              </a:p>
              <a:p>
                <a:pPr algn="ctr"/>
                <a:r>
                  <a:rPr lang="en-GB" sz="1200" b="1" dirty="0">
                    <a:latin typeface="+mj-lt"/>
                  </a:rPr>
                  <a:t>Information Gain</a:t>
                </a:r>
                <a:r>
                  <a:rPr lang="en-GB" sz="1200" dirty="0">
                    <a:latin typeface="+mj-lt"/>
                  </a:rPr>
                  <a:t>:</a:t>
                </a:r>
                <a:r>
                  <a:rPr lang="en-GB" sz="1200" dirty="0">
                    <a:latin typeface="+mn-lt"/>
                  </a:rPr>
                  <a:t>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𝐼𝐺</m:t>
                    </m:r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12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20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200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2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GB" sz="12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sz="1200" dirty="0">
                    <a:latin typeface="+mn-lt"/>
                  </a:rPr>
                  <a:t> the sub-subset created from splitting set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sz="1200" dirty="0">
                    <a:latin typeface="+mn-lt"/>
                  </a:rPr>
                  <a:t> by attribute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GB" sz="1200" dirty="0">
                  <a:latin typeface="+mn-lt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200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>
                    <a:solidFill>
                      <a:srgbClr val="FFC000"/>
                    </a:solidFill>
                    <a:latin typeface="+mn-lt"/>
                  </a:rPr>
                  <a:t> </a:t>
                </a:r>
                <a:r>
                  <a:rPr lang="en-GB" sz="1200" dirty="0">
                    <a:latin typeface="+mn-lt"/>
                  </a:rPr>
                  <a:t>the proportion of the number of elements of in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200" dirty="0">
                    <a:latin typeface="+mn-lt"/>
                  </a:rPr>
                  <a:t> to the total number of element in </a:t>
                </a:r>
                <a14:m>
                  <m:oMath xmlns:m="http://schemas.openxmlformats.org/officeDocument/2006/math">
                    <m:r>
                      <a:rPr lang="en-GB" sz="1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GB" sz="1200" dirty="0">
                  <a:latin typeface="+mn-lt"/>
                </a:endParaRPr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E7645850-579C-4A81-86F9-21FD6895D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640" y="3853168"/>
                <a:ext cx="4591701" cy="2043113"/>
              </a:xfrm>
              <a:prstGeom prst="roundRect">
                <a:avLst/>
              </a:prstGeom>
              <a:blipFill>
                <a:blip r:embed="rId2"/>
                <a:stretch>
                  <a:fillRect t="-10029"/>
                </a:stretch>
              </a:blipFill>
              <a:ln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3" name="Group 202">
            <a:extLst>
              <a:ext uri="{FF2B5EF4-FFF2-40B4-BE49-F238E27FC236}">
                <a16:creationId xmlns:a16="http://schemas.microsoft.com/office/drawing/2014/main" id="{E541E004-6A6A-49BB-9544-98F3EB609638}"/>
              </a:ext>
            </a:extLst>
          </p:cNvPr>
          <p:cNvGrpSpPr/>
          <p:nvPr/>
        </p:nvGrpSpPr>
        <p:grpSpPr>
          <a:xfrm>
            <a:off x="3702050" y="1011206"/>
            <a:ext cx="4961029" cy="2736115"/>
            <a:chOff x="3929094" y="1250753"/>
            <a:chExt cx="4961029" cy="2736115"/>
          </a:xfrm>
        </p:grpSpPr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2961C1C0-6961-431A-946A-DF02D336C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7813" y="1250753"/>
              <a:ext cx="2392310" cy="2736115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82E121C2-E240-470B-AB4D-F4D274C3B2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377" t="19310" r="11190" b="19556"/>
            <a:stretch/>
          </p:blipFill>
          <p:spPr>
            <a:xfrm>
              <a:off x="3929094" y="1413486"/>
              <a:ext cx="2496874" cy="2478657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7F405A-47D3-4BBF-B381-A05E4145E637}"/>
              </a:ext>
            </a:extLst>
          </p:cNvPr>
          <p:cNvGrpSpPr/>
          <p:nvPr/>
        </p:nvGrpSpPr>
        <p:grpSpPr>
          <a:xfrm>
            <a:off x="3636945" y="981139"/>
            <a:ext cx="4865460" cy="2726868"/>
            <a:chOff x="2434589" y="2563994"/>
            <a:chExt cx="4865460" cy="272686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C90CDC5-C58C-4439-BD2B-3E3A9C899F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467" t="17818" r="10593" b="20003"/>
            <a:stretch/>
          </p:blipFill>
          <p:spPr>
            <a:xfrm>
              <a:off x="2434589" y="2854465"/>
              <a:ext cx="2384225" cy="2262579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ECEFD52-C473-4FAC-B77B-B4686C74B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5824" y="2563994"/>
              <a:ext cx="2384225" cy="272686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0B2CDA-2E43-4049-8D02-4408A1C87FE8}"/>
              </a:ext>
            </a:extLst>
          </p:cNvPr>
          <p:cNvGrpSpPr/>
          <p:nvPr/>
        </p:nvGrpSpPr>
        <p:grpSpPr>
          <a:xfrm>
            <a:off x="4066730" y="1012112"/>
            <a:ext cx="4565993" cy="2726868"/>
            <a:chOff x="3703171" y="2992800"/>
            <a:chExt cx="4565993" cy="272686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77B0B3-A8D7-459D-9569-ED0A110A7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4939" y="2992800"/>
              <a:ext cx="2384225" cy="272686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1DE9399-C38A-40C6-A9C4-84E384A21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3255" t="21555" r="14074" b="22253"/>
            <a:stretch/>
          </p:blipFill>
          <p:spPr>
            <a:xfrm>
              <a:off x="3703171" y="3263901"/>
              <a:ext cx="2128829" cy="2183064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1597F37-9936-40FC-971A-E93F93D2610F}"/>
              </a:ext>
            </a:extLst>
          </p:cNvPr>
          <p:cNvGrpSpPr/>
          <p:nvPr/>
        </p:nvGrpSpPr>
        <p:grpSpPr>
          <a:xfrm>
            <a:off x="3719424" y="738507"/>
            <a:ext cx="2492140" cy="2752585"/>
            <a:chOff x="3972782" y="986395"/>
            <a:chExt cx="2492140" cy="275258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DA5F2EA-73BB-4220-A6BF-0DE88076CA5C}"/>
                </a:ext>
              </a:extLst>
            </p:cNvPr>
            <p:cNvSpPr/>
            <p:nvPr/>
          </p:nvSpPr>
          <p:spPr>
            <a:xfrm>
              <a:off x="4764885" y="1540783"/>
              <a:ext cx="470352" cy="360000"/>
            </a:xfrm>
            <a:prstGeom prst="rect">
              <a:avLst/>
            </a:prstGeom>
            <a:solidFill>
              <a:srgbClr val="FFFF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A80EA740-BF38-42C5-8C98-5D46D2053323}"/>
                </a:ext>
              </a:extLst>
            </p:cNvPr>
            <p:cNvSpPr/>
            <p:nvPr/>
          </p:nvSpPr>
          <p:spPr>
            <a:xfrm>
              <a:off x="4256482" y="986395"/>
              <a:ext cx="631035" cy="360001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/>
                <a:t>Root</a:t>
              </a:r>
              <a:r>
                <a:rPr lang="en-US" sz="1100" kern="1200" dirty="0"/>
                <a:t> Node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60DC304-C483-4208-9885-18EAAE1EE02C}"/>
                </a:ext>
              </a:extLst>
            </p:cNvPr>
            <p:cNvCxnSpPr>
              <a:cxnSpLocks/>
              <a:stCxn id="23" idx="5"/>
              <a:endCxn id="22" idx="0"/>
            </p:cNvCxnSpPr>
            <p:nvPr/>
          </p:nvCxnSpPr>
          <p:spPr>
            <a:xfrm>
              <a:off x="4840781" y="1346396"/>
              <a:ext cx="159280" cy="194387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F85D1C7-F742-4290-B0FD-187241FE3F3C}"/>
                </a:ext>
              </a:extLst>
            </p:cNvPr>
            <p:cNvSpPr/>
            <p:nvPr/>
          </p:nvSpPr>
          <p:spPr>
            <a:xfrm>
              <a:off x="4256482" y="2171511"/>
              <a:ext cx="470352" cy="36000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302661E6-6D75-4B42-B444-C531438988F0}"/>
                </a:ext>
              </a:extLst>
            </p:cNvPr>
            <p:cNvSpPr/>
            <p:nvPr/>
          </p:nvSpPr>
          <p:spPr>
            <a:xfrm>
              <a:off x="3972782" y="2971040"/>
              <a:ext cx="631035" cy="360001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/>
                <a:t>Leaves</a:t>
              </a:r>
              <a:endParaRPr lang="en-US" sz="1100" kern="12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5430A03-703A-43E7-AD39-09EE33D9286D}"/>
                </a:ext>
              </a:extLst>
            </p:cNvPr>
            <p:cNvSpPr/>
            <p:nvPr/>
          </p:nvSpPr>
          <p:spPr>
            <a:xfrm>
              <a:off x="4865527" y="2762061"/>
              <a:ext cx="470352" cy="36000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6D9D068-D2AA-4FB4-9AF9-477480D89E30}"/>
                </a:ext>
              </a:extLst>
            </p:cNvPr>
            <p:cNvSpPr/>
            <p:nvPr/>
          </p:nvSpPr>
          <p:spPr>
            <a:xfrm>
              <a:off x="5453470" y="3357669"/>
              <a:ext cx="470352" cy="36000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1C313A8-B17D-48D1-8364-19FB491E3D7A}"/>
                </a:ext>
              </a:extLst>
            </p:cNvPr>
            <p:cNvSpPr/>
            <p:nvPr/>
          </p:nvSpPr>
          <p:spPr>
            <a:xfrm>
              <a:off x="5986019" y="3378980"/>
              <a:ext cx="470352" cy="36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DA97541E-1197-4EBD-B1C8-50468D3C0744}"/>
                </a:ext>
              </a:extLst>
            </p:cNvPr>
            <p:cNvCxnSpPr>
              <a:cxnSpLocks/>
              <a:stCxn id="35" idx="1"/>
              <a:endCxn id="34" idx="1"/>
            </p:cNvCxnSpPr>
            <p:nvPr/>
          </p:nvCxnSpPr>
          <p:spPr>
            <a:xfrm flipV="1">
              <a:off x="4019518" y="2351511"/>
              <a:ext cx="236964" cy="619529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F21DC6A-F336-44CE-8B2B-FD91F9AC1DA9}"/>
                </a:ext>
              </a:extLst>
            </p:cNvPr>
            <p:cNvCxnSpPr>
              <a:cxnSpLocks/>
              <a:stCxn id="35" idx="3"/>
              <a:endCxn id="36" idx="1"/>
            </p:cNvCxnSpPr>
            <p:nvPr/>
          </p:nvCxnSpPr>
          <p:spPr>
            <a:xfrm flipV="1">
              <a:off x="4603817" y="2942061"/>
              <a:ext cx="261710" cy="64979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42B7FEF-AEC6-4FC9-BFE9-AD8DE613EA6C}"/>
                </a:ext>
              </a:extLst>
            </p:cNvPr>
            <p:cNvCxnSpPr>
              <a:cxnSpLocks/>
              <a:stCxn id="35" idx="6"/>
              <a:endCxn id="37" idx="1"/>
            </p:cNvCxnSpPr>
            <p:nvPr/>
          </p:nvCxnSpPr>
          <p:spPr>
            <a:xfrm>
              <a:off x="4019518" y="3331041"/>
              <a:ext cx="1433952" cy="206628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5802FFE-9335-4952-BB9C-47FB65E33159}"/>
                </a:ext>
              </a:extLst>
            </p:cNvPr>
            <p:cNvCxnSpPr>
              <a:cxnSpLocks/>
              <a:stCxn id="35" idx="4"/>
              <a:endCxn id="38" idx="0"/>
            </p:cNvCxnSpPr>
            <p:nvPr/>
          </p:nvCxnSpPr>
          <p:spPr>
            <a:xfrm>
              <a:off x="4603817" y="3295041"/>
              <a:ext cx="1617378" cy="83939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9D2E53D2-F997-4D36-8234-CBD40D957BBF}"/>
                </a:ext>
              </a:extLst>
            </p:cNvPr>
            <p:cNvSpPr/>
            <p:nvPr/>
          </p:nvSpPr>
          <p:spPr>
            <a:xfrm>
              <a:off x="5721343" y="1428181"/>
              <a:ext cx="743579" cy="360001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/>
                <a:t>Decision</a:t>
              </a:r>
              <a:r>
                <a:rPr lang="en-US" sz="1100" kern="1200" dirty="0"/>
                <a:t> Nodes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C0A758D-CFCC-4044-8933-CB368D866337}"/>
                </a:ext>
              </a:extLst>
            </p:cNvPr>
            <p:cNvCxnSpPr>
              <a:cxnSpLocks/>
              <a:stCxn id="58" idx="6"/>
              <a:endCxn id="63" idx="0"/>
            </p:cNvCxnSpPr>
            <p:nvPr/>
          </p:nvCxnSpPr>
          <p:spPr>
            <a:xfrm>
              <a:off x="5776415" y="1788182"/>
              <a:ext cx="155792" cy="935545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E644B80-DE80-41ED-886B-9E23BC2CC662}"/>
                </a:ext>
              </a:extLst>
            </p:cNvPr>
            <p:cNvSpPr/>
            <p:nvPr/>
          </p:nvSpPr>
          <p:spPr>
            <a:xfrm>
              <a:off x="5235237" y="2134505"/>
              <a:ext cx="470352" cy="360000"/>
            </a:xfrm>
            <a:prstGeom prst="rect">
              <a:avLst/>
            </a:prstGeom>
            <a:solidFill>
              <a:srgbClr val="FFFF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C89E57D-4028-4EE3-AD74-04089074BC07}"/>
                </a:ext>
              </a:extLst>
            </p:cNvPr>
            <p:cNvSpPr/>
            <p:nvPr/>
          </p:nvSpPr>
          <p:spPr>
            <a:xfrm>
              <a:off x="5697031" y="2723727"/>
              <a:ext cx="470352" cy="360000"/>
            </a:xfrm>
            <a:prstGeom prst="rect">
              <a:avLst/>
            </a:prstGeom>
            <a:solidFill>
              <a:srgbClr val="FFFF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741BF24-794D-4A6A-BEC8-C520686F36BB}"/>
                </a:ext>
              </a:extLst>
            </p:cNvPr>
            <p:cNvCxnSpPr>
              <a:cxnSpLocks/>
              <a:stCxn id="58" idx="6"/>
            </p:cNvCxnSpPr>
            <p:nvPr/>
          </p:nvCxnSpPr>
          <p:spPr>
            <a:xfrm flipH="1">
              <a:off x="5494430" y="1788182"/>
              <a:ext cx="281985" cy="340113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* Iterative Dichotomizer </a:t>
            </a:r>
            <a:r>
              <a:rPr lang="it-IT" dirty="0">
                <a:hlinkClick r:id="rId9"/>
              </a:rPr>
              <a:t>http://hunch.net/~coms-4771/quinlan.pdf</a:t>
            </a:r>
            <a:r>
              <a:rPr lang="it-IT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70000" y="1260000"/>
            <a:ext cx="3432050" cy="4680000"/>
          </a:xfrm>
        </p:spPr>
        <p:txBody>
          <a:bodyPr>
            <a:normAutofit/>
          </a:bodyPr>
          <a:lstStyle/>
          <a:p>
            <a:endParaRPr lang="it-IT" b="1" dirty="0"/>
          </a:p>
          <a:p>
            <a:r>
              <a:rPr lang="it-IT" b="1" dirty="0"/>
              <a:t>Decision Trees</a:t>
            </a:r>
          </a:p>
          <a:p>
            <a:pPr marL="0" indent="0">
              <a:buNone/>
            </a:pPr>
            <a:r>
              <a:rPr lang="en-GB" dirty="0"/>
              <a:t>Classification (or regression) models in the form of a tree structure. The algorithm, </a:t>
            </a:r>
            <a:r>
              <a:rPr lang="en-GB" b="1" dirty="0"/>
              <a:t>ID3</a:t>
            </a:r>
            <a:r>
              <a:rPr lang="en-GB" dirty="0"/>
              <a:t>* iteratively breaks down a dataset into smaller subsets. Each time, the split is performed on the feature that maximize the </a:t>
            </a:r>
            <a:r>
              <a:rPr lang="en-GB" b="1" dirty="0"/>
              <a:t>information gain</a:t>
            </a:r>
            <a:r>
              <a:rPr lang="en-GB" dirty="0"/>
              <a:t> (i.e. entropy reduction).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it-IT" b="1" dirty="0"/>
              <a:t>Random Forest</a:t>
            </a:r>
          </a:p>
          <a:p>
            <a:pPr marL="0" indent="0">
              <a:buNone/>
            </a:pPr>
            <a:r>
              <a:rPr lang="en-GB" dirty="0"/>
              <a:t>The algorithm builds multiple decision trees on a random subset of features and weights the predicted outcomes together to get a more accurate and stable prediction. 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0000" y="0"/>
            <a:ext cx="8690400" cy="1008000"/>
          </a:xfrm>
        </p:spPr>
        <p:txBody>
          <a:bodyPr/>
          <a:lstStyle/>
          <a:p>
            <a:r>
              <a:rPr lang="it-IT" dirty="0"/>
              <a:t>Machine Learning: a </a:t>
            </a:r>
            <a:r>
              <a:rPr lang="it-IT" dirty="0" err="1"/>
              <a:t>helicopter</a:t>
            </a:r>
            <a:r>
              <a:rPr lang="it-IT" dirty="0"/>
              <a:t> view</a:t>
            </a: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A4384285-A848-4B65-81E7-99624FA913BE}"/>
              </a:ext>
            </a:extLst>
          </p:cNvPr>
          <p:cNvGrpSpPr/>
          <p:nvPr/>
        </p:nvGrpSpPr>
        <p:grpSpPr>
          <a:xfrm>
            <a:off x="3876268" y="729011"/>
            <a:ext cx="2045126" cy="3368512"/>
            <a:chOff x="3323031" y="2911830"/>
            <a:chExt cx="2045126" cy="3368512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62E1604A-0D67-455D-B7CE-58A394232956}"/>
                </a:ext>
              </a:extLst>
            </p:cNvPr>
            <p:cNvSpPr/>
            <p:nvPr/>
          </p:nvSpPr>
          <p:spPr>
            <a:xfrm>
              <a:off x="3920677" y="3563285"/>
              <a:ext cx="470352" cy="360000"/>
            </a:xfrm>
            <a:prstGeom prst="rect">
              <a:avLst/>
            </a:prstGeom>
            <a:solidFill>
              <a:srgbClr val="FFFF00">
                <a:alpha val="6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9F1B6229-0FCD-4234-A344-60A47E83142D}"/>
                </a:ext>
              </a:extLst>
            </p:cNvPr>
            <p:cNvSpPr/>
            <p:nvPr/>
          </p:nvSpPr>
          <p:spPr>
            <a:xfrm>
              <a:off x="3323031" y="3968127"/>
              <a:ext cx="399169" cy="296124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ECE12E4B-BB14-4C2E-BA04-9D4EFC72F1FE}"/>
                </a:ext>
              </a:extLst>
            </p:cNvPr>
            <p:cNvSpPr/>
            <p:nvPr/>
          </p:nvSpPr>
          <p:spPr>
            <a:xfrm>
              <a:off x="3684457" y="5015078"/>
              <a:ext cx="358852" cy="243543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956F88B-892B-4062-AA46-5142172CAE9F}"/>
                </a:ext>
              </a:extLst>
            </p:cNvPr>
            <p:cNvSpPr/>
            <p:nvPr/>
          </p:nvSpPr>
          <p:spPr>
            <a:xfrm>
              <a:off x="3996573" y="5352342"/>
              <a:ext cx="353131" cy="256919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C55C422C-1A26-4652-B8CB-B8637324848C}"/>
                </a:ext>
              </a:extLst>
            </p:cNvPr>
            <p:cNvSpPr/>
            <p:nvPr/>
          </p:nvSpPr>
          <p:spPr>
            <a:xfrm>
              <a:off x="4977189" y="4317703"/>
              <a:ext cx="390968" cy="29863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5438752E-EF98-4E1F-8E00-74F11E8DB699}"/>
                </a:ext>
              </a:extLst>
            </p:cNvPr>
            <p:cNvSpPr/>
            <p:nvPr/>
          </p:nvSpPr>
          <p:spPr>
            <a:xfrm>
              <a:off x="4646949" y="4643471"/>
              <a:ext cx="330240" cy="31612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6664E7B2-1FD4-4C49-B507-394DD6B19881}"/>
                </a:ext>
              </a:extLst>
            </p:cNvPr>
            <p:cNvSpPr/>
            <p:nvPr/>
          </p:nvSpPr>
          <p:spPr>
            <a:xfrm>
              <a:off x="4316709" y="5304305"/>
              <a:ext cx="330240" cy="316128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Freeform 12">
              <a:extLst>
                <a:ext uri="{FF2B5EF4-FFF2-40B4-BE49-F238E27FC236}">
                  <a16:creationId xmlns:a16="http://schemas.microsoft.com/office/drawing/2014/main" id="{73C35E8C-0C5B-4861-9178-5DBC92C7B835}"/>
                </a:ext>
              </a:extLst>
            </p:cNvPr>
            <p:cNvSpPr/>
            <p:nvPr/>
          </p:nvSpPr>
          <p:spPr>
            <a:xfrm>
              <a:off x="4034186" y="5920341"/>
              <a:ext cx="631035" cy="360001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/>
                <a:t>Leaves</a:t>
              </a:r>
              <a:endParaRPr lang="en-US" sz="1100" kern="1200" dirty="0"/>
            </a:p>
          </p:txBody>
        </p: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6D24C919-0D0E-4F1C-B975-C41C12F1DA32}"/>
                </a:ext>
              </a:extLst>
            </p:cNvPr>
            <p:cNvCxnSpPr>
              <a:cxnSpLocks/>
              <a:stCxn id="192" idx="7"/>
              <a:endCxn id="186" idx="2"/>
            </p:cNvCxnSpPr>
            <p:nvPr/>
          </p:nvCxnSpPr>
          <p:spPr>
            <a:xfrm flipH="1" flipV="1">
              <a:off x="3522616" y="4264251"/>
              <a:ext cx="511570" cy="1980091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26F52894-8BD0-473A-9033-2ADC03862167}"/>
                </a:ext>
              </a:extLst>
            </p:cNvPr>
            <p:cNvCxnSpPr>
              <a:cxnSpLocks/>
              <a:stCxn id="192" idx="0"/>
              <a:endCxn id="187" idx="2"/>
            </p:cNvCxnSpPr>
            <p:nvPr/>
          </p:nvCxnSpPr>
          <p:spPr>
            <a:xfrm flipH="1" flipV="1">
              <a:off x="3863883" y="5258621"/>
              <a:ext cx="170303" cy="697720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FDC3662E-4BC9-401D-8AE8-DD9C0049B29D}"/>
                </a:ext>
              </a:extLst>
            </p:cNvPr>
            <p:cNvCxnSpPr>
              <a:cxnSpLocks/>
              <a:stCxn id="192" idx="1"/>
              <a:endCxn id="188" idx="2"/>
            </p:cNvCxnSpPr>
            <p:nvPr/>
          </p:nvCxnSpPr>
          <p:spPr>
            <a:xfrm flipV="1">
              <a:off x="4080922" y="5609261"/>
              <a:ext cx="92217" cy="311080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377814DB-FBA7-42E8-A0B5-FB285B484A12}"/>
                </a:ext>
              </a:extLst>
            </p:cNvPr>
            <p:cNvCxnSpPr>
              <a:cxnSpLocks/>
              <a:stCxn id="192" idx="2"/>
              <a:endCxn id="191" idx="2"/>
            </p:cNvCxnSpPr>
            <p:nvPr/>
          </p:nvCxnSpPr>
          <p:spPr>
            <a:xfrm flipH="1" flipV="1">
              <a:off x="4481829" y="5620433"/>
              <a:ext cx="136656" cy="299908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59C0FBF2-E135-4B83-8ABB-42CC34706485}"/>
                </a:ext>
              </a:extLst>
            </p:cNvPr>
            <p:cNvCxnSpPr>
              <a:cxnSpLocks/>
              <a:stCxn id="192" idx="3"/>
              <a:endCxn id="190" idx="2"/>
            </p:cNvCxnSpPr>
            <p:nvPr/>
          </p:nvCxnSpPr>
          <p:spPr>
            <a:xfrm flipV="1">
              <a:off x="4665221" y="4959599"/>
              <a:ext cx="146848" cy="996742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7EFE7612-D6DC-434E-B7C0-0CB2CBF4B451}"/>
                </a:ext>
              </a:extLst>
            </p:cNvPr>
            <p:cNvCxnSpPr>
              <a:cxnSpLocks/>
              <a:stCxn id="192" idx="4"/>
              <a:endCxn id="189" idx="2"/>
            </p:cNvCxnSpPr>
            <p:nvPr/>
          </p:nvCxnSpPr>
          <p:spPr>
            <a:xfrm flipV="1">
              <a:off x="4665221" y="4616341"/>
              <a:ext cx="507452" cy="1628001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C4BA4D03-D195-4F39-81AB-560B0045123C}"/>
                </a:ext>
              </a:extLst>
            </p:cNvPr>
            <p:cNvSpPr/>
            <p:nvPr/>
          </p:nvSpPr>
          <p:spPr>
            <a:xfrm>
              <a:off x="3449886" y="2911830"/>
              <a:ext cx="631035" cy="360001"/>
            </a:xfrm>
            <a:custGeom>
              <a:avLst/>
              <a:gdLst>
                <a:gd name="connsiteX0" fmla="*/ 0 w 1171277"/>
                <a:gd name="connsiteY0" fmla="*/ 86748 h 867477"/>
                <a:gd name="connsiteX1" fmla="*/ 86748 w 1171277"/>
                <a:gd name="connsiteY1" fmla="*/ 0 h 867477"/>
                <a:gd name="connsiteX2" fmla="*/ 1084529 w 1171277"/>
                <a:gd name="connsiteY2" fmla="*/ 0 h 867477"/>
                <a:gd name="connsiteX3" fmla="*/ 1171277 w 1171277"/>
                <a:gd name="connsiteY3" fmla="*/ 86748 h 867477"/>
                <a:gd name="connsiteX4" fmla="*/ 1171277 w 1171277"/>
                <a:gd name="connsiteY4" fmla="*/ 780729 h 867477"/>
                <a:gd name="connsiteX5" fmla="*/ 1084529 w 1171277"/>
                <a:gd name="connsiteY5" fmla="*/ 867477 h 867477"/>
                <a:gd name="connsiteX6" fmla="*/ 86748 w 1171277"/>
                <a:gd name="connsiteY6" fmla="*/ 867477 h 867477"/>
                <a:gd name="connsiteX7" fmla="*/ 0 w 1171277"/>
                <a:gd name="connsiteY7" fmla="*/ 780729 h 867477"/>
                <a:gd name="connsiteX8" fmla="*/ 0 w 1171277"/>
                <a:gd name="connsiteY8" fmla="*/ 86748 h 86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71277" h="867477">
                  <a:moveTo>
                    <a:pt x="0" y="86748"/>
                  </a:moveTo>
                  <a:cubicBezTo>
                    <a:pt x="0" y="38838"/>
                    <a:pt x="38838" y="0"/>
                    <a:pt x="86748" y="0"/>
                  </a:cubicBezTo>
                  <a:lnTo>
                    <a:pt x="1084529" y="0"/>
                  </a:lnTo>
                  <a:cubicBezTo>
                    <a:pt x="1132439" y="0"/>
                    <a:pt x="1171277" y="38838"/>
                    <a:pt x="1171277" y="86748"/>
                  </a:cubicBezTo>
                  <a:lnTo>
                    <a:pt x="1171277" y="780729"/>
                  </a:lnTo>
                  <a:cubicBezTo>
                    <a:pt x="1171277" y="828639"/>
                    <a:pt x="1132439" y="867477"/>
                    <a:pt x="1084529" y="867477"/>
                  </a:cubicBezTo>
                  <a:lnTo>
                    <a:pt x="86748" y="867477"/>
                  </a:lnTo>
                  <a:cubicBezTo>
                    <a:pt x="38838" y="867477"/>
                    <a:pt x="0" y="828639"/>
                    <a:pt x="0" y="780729"/>
                  </a:cubicBezTo>
                  <a:lnTo>
                    <a:pt x="0" y="86748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93988" tIns="93988" rIns="93988" bIns="93988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b="1" kern="1200" dirty="0"/>
                <a:t>Root</a:t>
              </a:r>
              <a:r>
                <a:rPr lang="en-US" sz="1100" kern="1200" dirty="0"/>
                <a:t> Node</a:t>
              </a:r>
            </a:p>
          </p:txBody>
        </p: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AE60D9B6-9219-48D7-A64F-2065B8ADE3CD}"/>
                </a:ext>
              </a:extLst>
            </p:cNvPr>
            <p:cNvCxnSpPr>
              <a:cxnSpLocks/>
              <a:stCxn id="199" idx="5"/>
              <a:endCxn id="185" idx="0"/>
            </p:cNvCxnSpPr>
            <p:nvPr/>
          </p:nvCxnSpPr>
          <p:spPr>
            <a:xfrm>
              <a:off x="4034185" y="3271831"/>
              <a:ext cx="121668" cy="291454"/>
            </a:xfrm>
            <a:prstGeom prst="straightConnector1">
              <a:avLst/>
            </a:prstGeom>
            <a:ln>
              <a:solidFill>
                <a:srgbClr val="00AFD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FB9845D-788D-47E9-B9E9-152360FA64F7}"/>
              </a:ext>
            </a:extLst>
          </p:cNvPr>
          <p:cNvGrpSpPr/>
          <p:nvPr/>
        </p:nvGrpSpPr>
        <p:grpSpPr>
          <a:xfrm>
            <a:off x="3854887" y="606553"/>
            <a:ext cx="5170371" cy="5986893"/>
            <a:chOff x="-2447976" y="652036"/>
            <a:chExt cx="5170371" cy="5986893"/>
          </a:xfrm>
        </p:grpSpPr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2F691D7C-3B30-4E97-8989-7E91A1D58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61" y="665265"/>
              <a:ext cx="2675497" cy="3060000"/>
            </a:xfrm>
            <a:prstGeom prst="rect">
              <a:avLst/>
            </a:prstGeom>
          </p:spPr>
        </p:pic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5C70470C-864D-4CD3-89EB-270760D0C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892" y="3578929"/>
              <a:ext cx="2675503" cy="3060000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A62B90F3-1427-4649-B521-68BD5C9E9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447976" y="652036"/>
              <a:ext cx="2675497" cy="3060000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5D27E58C-E73A-4EA2-83C5-A97EDD655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2447902" y="3572452"/>
              <a:ext cx="2675498" cy="30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101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15</a:t>
            </a:fld>
            <a:endParaRPr lang="en-GB" noProof="1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74" y="1193362"/>
            <a:ext cx="5010653" cy="4515641"/>
          </a:xfr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</a:t>
            </a:r>
            <a:r>
              <a:rPr lang="it-IT" dirty="0" err="1"/>
              <a:t>comparison</a:t>
            </a:r>
            <a:endParaRPr lang="it-IT" dirty="0"/>
          </a:p>
        </p:txBody>
      </p:sp>
      <p:sp>
        <p:nvSpPr>
          <p:cNvPr id="7" name="TextBox 6"/>
          <p:cNvSpPr txBox="1"/>
          <p:nvPr/>
        </p:nvSpPr>
        <p:spPr>
          <a:xfrm>
            <a:off x="6501468" y="3542565"/>
            <a:ext cx="2107781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Da </a:t>
            </a:r>
            <a:r>
              <a:rPr lang="en-GB" sz="1050" dirty="0" err="1">
                <a:latin typeface="+mn-lt"/>
              </a:rPr>
              <a:t>aggiornare</a:t>
            </a:r>
            <a:r>
              <a:rPr lang="en-GB" sz="1050" dirty="0">
                <a:latin typeface="+mn-lt"/>
              </a:rPr>
              <a:t> con </a:t>
            </a:r>
            <a:r>
              <a:rPr lang="en-GB" sz="1050" dirty="0" err="1">
                <a:latin typeface="+mn-lt"/>
              </a:rPr>
              <a:t>l'ultima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versione</a:t>
            </a:r>
            <a:endParaRPr lang="en-GB" sz="1050" dirty="0">
              <a:latin typeface="+mn-lt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 fontScale="92500"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…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</p:txBody>
      </p:sp>
    </p:spTree>
    <p:extLst>
      <p:ext uri="{BB962C8B-B14F-4D97-AF65-F5344CB8AC3E}">
        <p14:creationId xmlns:p14="http://schemas.microsoft.com/office/powerpoint/2010/main" val="185835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https://www.autodeskresearch.com/publications/samestats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16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Visualization: always recommended (when possible)</a:t>
            </a:r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2019300"/>
            <a:ext cx="7877175" cy="3162300"/>
          </a:xfrm>
        </p:spPr>
      </p:pic>
      <p:sp>
        <p:nvSpPr>
          <p:cNvPr id="7" name="Content Placeholder 4"/>
          <p:cNvSpPr txBox="1">
            <a:spLocks/>
          </p:cNvSpPr>
          <p:nvPr/>
        </p:nvSpPr>
        <p:spPr>
          <a:xfrm>
            <a:off x="5234728" y="5776116"/>
            <a:ext cx="3374521" cy="32776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6213" marR="0" indent="-1762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27063" marR="0" indent="-1698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079500" marR="0" indent="-1651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522413" marR="0" indent="-15081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973263" marR="0" indent="-144463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  <a:buSzTx/>
              <a:buFont typeface="Arial"/>
              <a:buChar char="•"/>
              <a:tabLst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1885809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68574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 err="1"/>
              <a:t>know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data!</a:t>
            </a:r>
          </a:p>
        </p:txBody>
      </p:sp>
    </p:spTree>
    <p:extLst>
      <p:ext uri="{BB962C8B-B14F-4D97-AF65-F5344CB8AC3E}">
        <p14:creationId xmlns:p14="http://schemas.microsoft.com/office/powerpoint/2010/main" val="118191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17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it-IT" dirty="0"/>
              <a:t>How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 the best model?</a:t>
            </a:r>
          </a:p>
          <a:p>
            <a:endParaRPr lang="it-IT" dirty="0"/>
          </a:p>
          <a:p>
            <a:pPr lvl="1"/>
            <a:r>
              <a:rPr lang="it-IT" dirty="0"/>
              <a:t>p-values</a:t>
            </a:r>
          </a:p>
          <a:p>
            <a:pPr lvl="1"/>
            <a:r>
              <a:rPr lang="it-IT" dirty="0" err="1"/>
              <a:t>stepwise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selection</a:t>
            </a:r>
          </a:p>
          <a:p>
            <a:pPr lvl="1"/>
            <a:r>
              <a:rPr lang="it-IT" dirty="0"/>
              <a:t>AIC</a:t>
            </a:r>
          </a:p>
          <a:p>
            <a:pPr lvl="1"/>
            <a:r>
              <a:rPr lang="it-IT" dirty="0"/>
              <a:t>BIC</a:t>
            </a:r>
          </a:p>
          <a:p>
            <a:pPr lvl="1"/>
            <a:r>
              <a:rPr lang="it-IT" dirty="0"/>
              <a:t>…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 err="1"/>
              <a:t>sure</a:t>
            </a:r>
            <a:r>
              <a:rPr lang="it-IT" dirty="0"/>
              <a:t>, </a:t>
            </a:r>
            <a:r>
              <a:rPr lang="it-IT" b="1" dirty="0" err="1"/>
              <a:t>visualization</a:t>
            </a:r>
            <a:r>
              <a:rPr lang="it-IT" dirty="0"/>
              <a:t> can help,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and </a:t>
            </a:r>
            <a:r>
              <a:rPr lang="it-IT" dirty="0" err="1"/>
              <a:t>never</a:t>
            </a:r>
            <a:r>
              <a:rPr lang="it-IT" dirty="0"/>
              <a:t> </a:t>
            </a:r>
            <a:r>
              <a:rPr lang="it-IT" dirty="0" err="1"/>
              <a:t>enough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and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b="1" dirty="0" err="1"/>
              <a:t>overfitting</a:t>
            </a:r>
            <a:r>
              <a:rPr lang="it-IT" dirty="0"/>
              <a:t>?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 err="1"/>
              <a:t>tune</a:t>
            </a:r>
            <a:r>
              <a:rPr lang="it-IT" dirty="0"/>
              <a:t> in </a:t>
            </a:r>
            <a:r>
              <a:rPr lang="it-IT" dirty="0" err="1"/>
              <a:t>next</a:t>
            </a:r>
            <a:r>
              <a:rPr lang="it-IT" dirty="0"/>
              <a:t> time!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Learning: model evaluation and selection</a:t>
            </a:r>
          </a:p>
        </p:txBody>
      </p:sp>
      <p:sp>
        <p:nvSpPr>
          <p:cNvPr id="10" name="Minus 9"/>
          <p:cNvSpPr/>
          <p:nvPr/>
        </p:nvSpPr>
        <p:spPr>
          <a:xfrm rot="2001752">
            <a:off x="248186" y="1728285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ight Arrow 11"/>
          <p:cNvSpPr/>
          <p:nvPr/>
        </p:nvSpPr>
        <p:spPr>
          <a:xfrm>
            <a:off x="3909820" y="2234697"/>
            <a:ext cx="1010615" cy="497191"/>
          </a:xfrm>
          <a:prstGeom prst="rightArrow">
            <a:avLst/>
          </a:prstGeom>
          <a:solidFill>
            <a:schemeClr val="accent1"/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5566388" y="2314017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auto">
              <a:spcBef>
                <a:spcPct val="20000"/>
              </a:spcBef>
              <a:spcAft>
                <a:spcPts val="0"/>
              </a:spcAft>
              <a:buClr>
                <a:srgbClr val="E1061C"/>
              </a:buClr>
            </a:pPr>
            <a:r>
              <a:rPr lang="it-IT" sz="1600" b="1" dirty="0">
                <a:latin typeface="+mn-lt"/>
                <a:cs typeface="Arial" panose="020B0604020202020204" pitchFamily="34" charset="0"/>
              </a:rPr>
              <a:t>focus on the task</a:t>
            </a:r>
          </a:p>
        </p:txBody>
      </p:sp>
      <p:sp>
        <p:nvSpPr>
          <p:cNvPr id="14" name="Minus 13"/>
          <p:cNvSpPr/>
          <p:nvPr/>
        </p:nvSpPr>
        <p:spPr>
          <a:xfrm rot="19598248" flipV="1">
            <a:off x="248185" y="1728285"/>
            <a:ext cx="3537941" cy="1510018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073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57928" y="1032164"/>
            <a:ext cx="2062386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A.M. Legendre: least squares method</a:t>
            </a:r>
          </a:p>
        </p:txBody>
      </p:sp>
      <p:cxnSp>
        <p:nvCxnSpPr>
          <p:cNvPr id="218" name="Straight Connector 217"/>
          <p:cNvCxnSpPr/>
          <p:nvPr/>
        </p:nvCxnSpPr>
        <p:spPr>
          <a:xfrm>
            <a:off x="6450557" y="4982525"/>
            <a:ext cx="0" cy="9041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6543530" y="5230431"/>
            <a:ext cx="0" cy="656236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/>
          <p:cNvCxnSpPr/>
          <p:nvPr/>
        </p:nvCxnSpPr>
        <p:spPr>
          <a:xfrm>
            <a:off x="6641746" y="1280785"/>
            <a:ext cx="0" cy="460588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/>
          <p:nvPr/>
        </p:nvCxnSpPr>
        <p:spPr>
          <a:xfrm>
            <a:off x="6826044" y="1520424"/>
            <a:ext cx="0" cy="436624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7014820" y="2004707"/>
            <a:ext cx="0" cy="388196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228146" y="4236100"/>
            <a:ext cx="2875699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machine beats chess world champion Kasparov</a:t>
            </a:r>
          </a:p>
        </p:txBody>
      </p:sp>
      <p:cxnSp>
        <p:nvCxnSpPr>
          <p:cNvPr id="210" name="Straight Connector 209"/>
          <p:cNvCxnSpPr/>
          <p:nvPr/>
        </p:nvCxnSpPr>
        <p:spPr>
          <a:xfrm>
            <a:off x="5218372" y="4224386"/>
            <a:ext cx="0" cy="1662281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/>
          <p:cNvCxnSpPr/>
          <p:nvPr/>
        </p:nvCxnSpPr>
        <p:spPr>
          <a:xfrm>
            <a:off x="5034804" y="3731944"/>
            <a:ext cx="0" cy="2154723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513092" y="2512553"/>
            <a:ext cx="0" cy="3374114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28843" y="1524606"/>
            <a:ext cx="176051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F. Rosenblatt: the perceptron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97035" y="1278385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IBM: programs that play checkers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072027" y="4481694"/>
            <a:ext cx="26944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Netflix Prize competition launched (won in 2009)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https://en.wikipedia.org/wiki/Timeline_of_machine_learning</a:t>
            </a:r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Machine Learning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nothing</a:t>
            </a:r>
            <a:r>
              <a:rPr lang="it-IT"/>
              <a:t> new, </a:t>
            </a:r>
            <a:r>
              <a:rPr lang="it-IT" dirty="0" err="1"/>
              <a:t>why</a:t>
            </a:r>
            <a:r>
              <a:rPr lang="it-IT" dirty="0"/>
              <a:t> the </a:t>
            </a:r>
            <a:r>
              <a:rPr lang="it-IT" dirty="0" err="1"/>
              <a:t>hype</a:t>
            </a:r>
            <a:r>
              <a:rPr lang="it-IT" dirty="0"/>
              <a:t>?</a:t>
            </a:r>
          </a:p>
        </p:txBody>
      </p:sp>
      <p:sp>
        <p:nvSpPr>
          <p:cNvPr id="8" name="Chevron 7"/>
          <p:cNvSpPr/>
          <p:nvPr/>
        </p:nvSpPr>
        <p:spPr>
          <a:xfrm>
            <a:off x="270001" y="5893051"/>
            <a:ext cx="4499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/>
        </p:nvSpPr>
        <p:spPr>
          <a:xfrm>
            <a:off x="720000" y="5893051"/>
            <a:ext cx="8233199" cy="130029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376082" y="1770827"/>
            <a:ext cx="160976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 Cover, P. Hart: k-NN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60679" y="2017048"/>
            <a:ext cx="22579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Linnainmaa</a:t>
            </a:r>
            <a:r>
              <a:rPr lang="en-GB" sz="1000" dirty="0">
                <a:latin typeface="+mn-lt"/>
              </a:rPr>
              <a:t>: automatic differentiation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517314" y="2266332"/>
            <a:ext cx="3918380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Stanford University: a cart that can navigate and avoid obstacles in a room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09030" y="2512553"/>
            <a:ext cx="2003205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K. Fukushima - the </a:t>
            </a:r>
            <a:r>
              <a:rPr lang="en-GB" sz="1000" dirty="0" err="1">
                <a:latin typeface="+mn-lt"/>
              </a:rPr>
              <a:t>neocognitron</a:t>
            </a:r>
            <a:endParaRPr lang="en-GB" sz="1000" dirty="0">
              <a:latin typeface="+mn-lt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73802" y="2758774"/>
            <a:ext cx="303133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D. </a:t>
            </a:r>
            <a:r>
              <a:rPr lang="en-GB" sz="1000" dirty="0" err="1">
                <a:latin typeface="+mn-lt"/>
              </a:rPr>
              <a:t>Rumelhart</a:t>
            </a:r>
            <a:r>
              <a:rPr lang="en-GB" sz="1000" dirty="0">
                <a:latin typeface="+mn-lt"/>
              </a:rPr>
              <a:t>, G. Hinton, R.J. Williams: backpropagation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464437" y="3004995"/>
            <a:ext cx="332489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Watkins - Q-learning for reinforcement learning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735699" y="3251216"/>
            <a:ext cx="305363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G. </a:t>
            </a:r>
            <a:r>
              <a:rPr lang="en-GB" sz="1000" dirty="0" err="1">
                <a:latin typeface="+mn-lt"/>
              </a:rPr>
              <a:t>Tesauro</a:t>
            </a:r>
            <a:r>
              <a:rPr lang="en-GB" sz="1000" dirty="0">
                <a:latin typeface="+mn-lt"/>
              </a:rPr>
              <a:t>: machine playing backgammon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033309" y="3497437"/>
            <a:ext cx="1812547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T.K. </a:t>
            </a:r>
            <a:r>
              <a:rPr lang="en-GB" sz="1000" dirty="0" err="1">
                <a:latin typeface="+mn-lt"/>
              </a:rPr>
              <a:t>Ho</a:t>
            </a:r>
            <a:r>
              <a:rPr lang="en-GB" sz="1000" dirty="0">
                <a:latin typeface="+mn-lt"/>
              </a:rPr>
              <a:t>: random decision forests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050244" y="3743658"/>
            <a:ext cx="144299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C. Cortes, V. </a:t>
            </a:r>
            <a:r>
              <a:rPr lang="en-GB" sz="1000" dirty="0" err="1">
                <a:latin typeface="+mn-lt"/>
              </a:rPr>
              <a:t>Vapnik</a:t>
            </a:r>
            <a:r>
              <a:rPr lang="en-GB" sz="1000" dirty="0">
                <a:latin typeface="+mn-lt"/>
              </a:rPr>
              <a:t>: SVM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5219680" y="3989879"/>
            <a:ext cx="28673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S. </a:t>
            </a:r>
            <a:r>
              <a:rPr lang="en-GB" sz="1000" dirty="0" err="1">
                <a:latin typeface="+mn-lt"/>
              </a:rPr>
              <a:t>Hochreiter</a:t>
            </a:r>
            <a:r>
              <a:rPr lang="en-GB" sz="1000" dirty="0">
                <a:latin typeface="+mn-lt"/>
              </a:rPr>
              <a:t>, J. </a:t>
            </a:r>
            <a:r>
              <a:rPr lang="en-GB" sz="1000" dirty="0" err="1">
                <a:latin typeface="+mn-lt"/>
              </a:rPr>
              <a:t>Schmidhuber</a:t>
            </a:r>
            <a:r>
              <a:rPr lang="en-GB" sz="1000" dirty="0">
                <a:latin typeface="+mn-lt"/>
              </a:rPr>
              <a:t>: LSTM for recurrent NNs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60387" y="1280785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 rot="16200000">
            <a:off x="620200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2010</a:t>
            </a:r>
          </a:p>
        </p:txBody>
      </p:sp>
      <p:sp>
        <p:nvSpPr>
          <p:cNvPr id="102" name="Rectangle 101"/>
          <p:cNvSpPr/>
          <p:nvPr/>
        </p:nvSpPr>
        <p:spPr>
          <a:xfrm rot="16200000">
            <a:off x="62939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2011</a:t>
            </a:r>
          </a:p>
        </p:txBody>
      </p:sp>
      <p:sp>
        <p:nvSpPr>
          <p:cNvPr id="112" name="Rectangle 111"/>
          <p:cNvSpPr/>
          <p:nvPr/>
        </p:nvSpPr>
        <p:spPr>
          <a:xfrm rot="16200000">
            <a:off x="639716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2012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634628" y="1034181"/>
            <a:ext cx="2483971" cy="24622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 Brain: NN to recognize cats in videos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6828327" y="1280066"/>
            <a:ext cx="2134701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Facebook: </a:t>
            </a:r>
            <a:r>
              <a:rPr lang="en-GB" sz="1000" dirty="0" err="1">
                <a:latin typeface="+mn-lt"/>
              </a:rPr>
              <a:t>DeepFace</a:t>
            </a:r>
            <a:r>
              <a:rPr lang="en-GB" sz="1000" dirty="0">
                <a:latin typeface="+mn-lt"/>
              </a:rPr>
              <a:t> to recognize faces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835251" y="1522498"/>
            <a:ext cx="203303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Sibyl to predict user </a:t>
            </a:r>
            <a:r>
              <a:rPr lang="en-GB" sz="1000" dirty="0" err="1">
                <a:latin typeface="+mn-lt"/>
              </a:rPr>
              <a:t>behavior</a:t>
            </a:r>
            <a:endParaRPr lang="en-GB" sz="1000" dirty="0">
              <a:latin typeface="+mn-lt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021490" y="1773254"/>
            <a:ext cx="2105342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>
                <a:latin typeface="+mn-lt"/>
              </a:rPr>
              <a:t>Google: </a:t>
            </a:r>
            <a:r>
              <a:rPr lang="en-GB" sz="1000" dirty="0" err="1">
                <a:latin typeface="+mn-lt"/>
              </a:rPr>
              <a:t>AlphaGo</a:t>
            </a:r>
            <a:r>
              <a:rPr lang="en-GB" sz="1000" dirty="0">
                <a:latin typeface="+mn-lt"/>
              </a:rPr>
              <a:t> beats humans at Go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63009" y="1278385"/>
            <a:ext cx="0" cy="4608282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954586" y="1526287"/>
            <a:ext cx="0" cy="4360380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944743" y="1520424"/>
            <a:ext cx="19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1425540" y="1773254"/>
            <a:ext cx="0" cy="411341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415696" y="1766485"/>
            <a:ext cx="162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2369205" y="2008995"/>
            <a:ext cx="1260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2374286" y="2004707"/>
            <a:ext cx="0" cy="3881960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2658810" y="2266332"/>
            <a:ext cx="0" cy="362033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2649760" y="2263269"/>
            <a:ext cx="216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3506424" y="2512553"/>
            <a:ext cx="388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3609029" y="2758774"/>
            <a:ext cx="0" cy="3127893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3601909" y="2759570"/>
            <a:ext cx="1840164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4176487" y="3004995"/>
            <a:ext cx="0" cy="2881672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4173444" y="3004995"/>
            <a:ext cx="289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4454141" y="3251216"/>
            <a:ext cx="2679676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4464436" y="3251216"/>
            <a:ext cx="0" cy="2635451"/>
          </a:xfrm>
          <a:prstGeom prst="line">
            <a:avLst/>
          </a:prstGeom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4736021" y="3497437"/>
            <a:ext cx="2322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737398" y="3485723"/>
            <a:ext cx="0" cy="240404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5032975" y="3743658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5032976" y="3989879"/>
            <a:ext cx="1450800" cy="0"/>
          </a:xfrm>
          <a:prstGeom prst="line">
            <a:avLst/>
          </a:prstGeom>
          <a:solidFill>
            <a:schemeClr val="bg1"/>
          </a:solidFill>
          <a:ln w="19050">
            <a:solidFill>
              <a:srgbClr val="00AF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>
            <a:off x="5212287" y="4236100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/>
          <p:nvPr/>
        </p:nvCxnSpPr>
        <p:spPr>
          <a:xfrm>
            <a:off x="5211228" y="4482321"/>
            <a:ext cx="280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5217391" y="4481694"/>
            <a:ext cx="0" cy="1404973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6065863" y="4727915"/>
            <a:ext cx="2628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6072027" y="4727915"/>
            <a:ext cx="0" cy="1158752"/>
          </a:xfrm>
          <a:prstGeom prst="line">
            <a:avLst/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/>
          <p:cNvCxnSpPr/>
          <p:nvPr/>
        </p:nvCxnSpPr>
        <p:spPr>
          <a:xfrm>
            <a:off x="6631903" y="1280066"/>
            <a:ext cx="234527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6816201" y="1522083"/>
            <a:ext cx="2146827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/>
          <p:cNvCxnSpPr/>
          <p:nvPr/>
        </p:nvCxnSpPr>
        <p:spPr>
          <a:xfrm>
            <a:off x="6816201" y="1773254"/>
            <a:ext cx="2043615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7013444" y="2014916"/>
            <a:ext cx="201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8" name="Rectangle 237"/>
          <p:cNvSpPr/>
          <p:nvPr/>
        </p:nvSpPr>
        <p:spPr>
          <a:xfrm rot="16200000">
            <a:off x="658606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2014</a:t>
            </a:r>
          </a:p>
        </p:txBody>
      </p:sp>
      <p:sp>
        <p:nvSpPr>
          <p:cNvPr id="239" name="Rectangle 238"/>
          <p:cNvSpPr/>
          <p:nvPr/>
        </p:nvSpPr>
        <p:spPr>
          <a:xfrm rot="16200000">
            <a:off x="21444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1805</a:t>
            </a:r>
          </a:p>
        </p:txBody>
      </p:sp>
      <p:sp>
        <p:nvSpPr>
          <p:cNvPr id="240" name="Rectangle 239"/>
          <p:cNvSpPr/>
          <p:nvPr/>
        </p:nvSpPr>
        <p:spPr>
          <a:xfrm rot="16200000">
            <a:off x="709033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1952</a:t>
            </a:r>
          </a:p>
        </p:txBody>
      </p:sp>
      <p:sp>
        <p:nvSpPr>
          <p:cNvPr id="241" name="Rectangle 240"/>
          <p:cNvSpPr/>
          <p:nvPr/>
        </p:nvSpPr>
        <p:spPr>
          <a:xfrm rot="16200000">
            <a:off x="1178541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1957</a:t>
            </a:r>
          </a:p>
        </p:txBody>
      </p:sp>
      <p:sp>
        <p:nvSpPr>
          <p:cNvPr id="242" name="Rectangle 241"/>
          <p:cNvSpPr/>
          <p:nvPr/>
        </p:nvSpPr>
        <p:spPr>
          <a:xfrm rot="16200000">
            <a:off x="212787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1967</a:t>
            </a:r>
          </a:p>
        </p:txBody>
      </p:sp>
      <p:sp>
        <p:nvSpPr>
          <p:cNvPr id="243" name="Rectangle 242"/>
          <p:cNvSpPr/>
          <p:nvPr/>
        </p:nvSpPr>
        <p:spPr>
          <a:xfrm rot="16200000">
            <a:off x="241127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1970</a:t>
            </a:r>
          </a:p>
        </p:txBody>
      </p:sp>
      <p:sp>
        <p:nvSpPr>
          <p:cNvPr id="244" name="Rectangle 243"/>
          <p:cNvSpPr/>
          <p:nvPr/>
        </p:nvSpPr>
        <p:spPr>
          <a:xfrm rot="16200000">
            <a:off x="3266780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1979</a:t>
            </a:r>
          </a:p>
        </p:txBody>
      </p:sp>
      <p:sp>
        <p:nvSpPr>
          <p:cNvPr id="245" name="Rectangle 244"/>
          <p:cNvSpPr/>
          <p:nvPr/>
        </p:nvSpPr>
        <p:spPr>
          <a:xfrm rot="16200000">
            <a:off x="33654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1980</a:t>
            </a:r>
          </a:p>
        </p:txBody>
      </p:sp>
      <p:sp>
        <p:nvSpPr>
          <p:cNvPr id="246" name="Rectangle 245"/>
          <p:cNvSpPr/>
          <p:nvPr/>
        </p:nvSpPr>
        <p:spPr>
          <a:xfrm rot="16200000">
            <a:off x="392912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1986</a:t>
            </a:r>
          </a:p>
        </p:txBody>
      </p:sp>
      <p:sp>
        <p:nvSpPr>
          <p:cNvPr id="247" name="Rectangle 246"/>
          <p:cNvSpPr/>
          <p:nvPr/>
        </p:nvSpPr>
        <p:spPr>
          <a:xfrm rot="16200000">
            <a:off x="421467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1989</a:t>
            </a:r>
          </a:p>
        </p:txBody>
      </p:sp>
      <p:sp>
        <p:nvSpPr>
          <p:cNvPr id="248" name="Rectangle 247"/>
          <p:cNvSpPr/>
          <p:nvPr/>
        </p:nvSpPr>
        <p:spPr>
          <a:xfrm rot="16200000">
            <a:off x="4786718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1995</a:t>
            </a:r>
          </a:p>
        </p:txBody>
      </p:sp>
      <p:sp>
        <p:nvSpPr>
          <p:cNvPr id="250" name="Rectangle 249"/>
          <p:cNvSpPr/>
          <p:nvPr/>
        </p:nvSpPr>
        <p:spPr>
          <a:xfrm rot="16200000">
            <a:off x="4970016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1997</a:t>
            </a:r>
          </a:p>
        </p:txBody>
      </p:sp>
      <p:sp>
        <p:nvSpPr>
          <p:cNvPr id="251" name="Rectangle 250"/>
          <p:cNvSpPr/>
          <p:nvPr/>
        </p:nvSpPr>
        <p:spPr>
          <a:xfrm rot="16200000">
            <a:off x="582413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2006</a:t>
            </a:r>
          </a:p>
        </p:txBody>
      </p:sp>
      <p:sp>
        <p:nvSpPr>
          <p:cNvPr id="252" name="Rectangle 251"/>
          <p:cNvSpPr/>
          <p:nvPr/>
        </p:nvSpPr>
        <p:spPr>
          <a:xfrm rot="16200000">
            <a:off x="6768909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2016</a:t>
            </a:r>
          </a:p>
        </p:txBody>
      </p:sp>
      <p:sp>
        <p:nvSpPr>
          <p:cNvPr id="253" name="Rectangle 252"/>
          <p:cNvSpPr/>
          <p:nvPr/>
        </p:nvSpPr>
        <p:spPr>
          <a:xfrm rot="16200000">
            <a:off x="4495187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1992</a:t>
            </a:r>
          </a:p>
        </p:txBody>
      </p:sp>
      <p:sp>
        <p:nvSpPr>
          <p:cNvPr id="255" name="TextBox 254"/>
          <p:cNvSpPr txBox="1"/>
          <p:nvPr/>
        </p:nvSpPr>
        <p:spPr>
          <a:xfrm>
            <a:off x="6456796" y="4736304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000">
                <a:latin typeface="+mn-lt"/>
              </a:defRPr>
            </a:lvl1pPr>
          </a:lstStyle>
          <a:p>
            <a:r>
              <a:rPr lang="en-GB" dirty="0"/>
              <a:t>IBM: programs that play checkers</a:t>
            </a:r>
          </a:p>
        </p:txBody>
      </p:sp>
      <p:cxnSp>
        <p:nvCxnSpPr>
          <p:cNvPr id="256" name="Straight Connector 255"/>
          <p:cNvCxnSpPr/>
          <p:nvPr/>
        </p:nvCxnSpPr>
        <p:spPr>
          <a:xfrm>
            <a:off x="6440714" y="4980955"/>
            <a:ext cx="1836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6546256" y="4987589"/>
            <a:ext cx="1830056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1000" dirty="0" err="1">
                <a:latin typeface="+mn-lt"/>
              </a:rPr>
              <a:t>Kaggle</a:t>
            </a:r>
            <a:r>
              <a:rPr lang="en-GB" sz="1000" dirty="0">
                <a:latin typeface="+mn-lt"/>
              </a:rPr>
              <a:t> is born</a:t>
            </a:r>
          </a:p>
        </p:txBody>
      </p:sp>
      <p:cxnSp>
        <p:nvCxnSpPr>
          <p:cNvPr id="258" name="Straight Connector 257"/>
          <p:cNvCxnSpPr/>
          <p:nvPr/>
        </p:nvCxnSpPr>
        <p:spPr>
          <a:xfrm>
            <a:off x="6533687" y="5230431"/>
            <a:ext cx="900000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110037" y="5237505"/>
            <a:ext cx="1919408" cy="246221"/>
          </a:xfrm>
          <a:prstGeom prst="rect">
            <a:avLst/>
          </a:prstGeom>
          <a:solidFill>
            <a:srgbClr val="F8F8F8">
              <a:alpha val="69804"/>
            </a:srgbClr>
          </a:solidFill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+mn-lt"/>
              </a:rPr>
              <a:t>G. Hinton: capsule networks</a:t>
            </a:r>
            <a:endParaRPr lang="en-GB" sz="1000" dirty="0">
              <a:latin typeface="+mn-lt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7110036" y="5484522"/>
            <a:ext cx="0" cy="402145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102916" y="5484522"/>
            <a:ext cx="1516151" cy="0"/>
          </a:xfrm>
          <a:prstGeom prst="line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 rot="16200000">
            <a:off x="6866435" y="5523076"/>
            <a:ext cx="396000" cy="215444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GB" sz="800" dirty="0">
                <a:latin typeface="+mn-lt"/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672855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5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2000"/>
                            </p:stCondLst>
                            <p:childTnLst>
                              <p:par>
                                <p:cTn id="1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2500"/>
                            </p:stCondLst>
                            <p:childTnLst>
                              <p:par>
                                <p:cTn id="1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3000"/>
                            </p:stCondLst>
                            <p:childTnLst>
                              <p:par>
                                <p:cTn id="1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3500"/>
                            </p:stCondLst>
                            <p:childTnLst>
                              <p:par>
                                <p:cTn id="1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4000"/>
                            </p:stCondLst>
                            <p:childTnLst>
                              <p:par>
                                <p:cTn id="1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4000"/>
                            </p:stCondLst>
                            <p:childTnLst>
                              <p:par>
                                <p:cTn id="1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0"/>
                            </p:stCondLst>
                            <p:childTnLst>
                              <p:par>
                                <p:cTn id="2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5000"/>
                            </p:stCondLst>
                            <p:childTnLst>
                              <p:par>
                                <p:cTn id="2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5500"/>
                            </p:stCondLst>
                            <p:childTnLst>
                              <p:par>
                                <p:cTn id="2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6000"/>
                            </p:stCondLst>
                            <p:childTnLst>
                              <p:par>
                                <p:cTn id="2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3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000"/>
                            </p:stCondLst>
                            <p:childTnLst>
                              <p:par>
                                <p:cTn id="2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7000"/>
                            </p:stCondLst>
                            <p:childTnLst>
                              <p:par>
                                <p:cTn id="2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6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7500"/>
                            </p:stCondLst>
                            <p:childTnLst>
                              <p:par>
                                <p:cTn id="2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8000"/>
                            </p:stCondLst>
                            <p:childTnLst>
                              <p:par>
                                <p:cTn id="2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8500"/>
                            </p:stCondLst>
                            <p:childTnLst>
                              <p:par>
                                <p:cTn id="2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3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9000"/>
                            </p:stCondLst>
                            <p:childTnLst>
                              <p:par>
                                <p:cTn id="2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9500"/>
                            </p:stCondLst>
                            <p:childTnLst>
                              <p:par>
                                <p:cTn id="2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2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2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64" grpId="0" animBg="1"/>
      <p:bldP spid="37" grpId="0" animBg="1"/>
      <p:bldP spid="26" grpId="0" animBg="1"/>
      <p:bldP spid="71" grpId="0" animBg="1"/>
      <p:bldP spid="43" grpId="0" animBg="1"/>
      <p:bldP spid="53" grpId="0" animBg="1"/>
      <p:bldP spid="67" grpId="0" animBg="1"/>
      <p:bldP spid="77" grpId="0" animBg="1"/>
      <p:bldP spid="83" grpId="0" animBg="1"/>
      <p:bldP spid="89" grpId="0" animBg="1"/>
      <p:bldP spid="99" grpId="0" animBg="1"/>
      <p:bldP spid="105" grpId="0" animBg="1"/>
      <p:bldP spid="109" grpId="0" animBg="1"/>
      <p:bldP spid="115" grpId="0" animBg="1"/>
      <p:bldP spid="94" grpId="0"/>
      <p:bldP spid="102" grpId="0"/>
      <p:bldP spid="112" grpId="0"/>
      <p:bldP spid="118" grpId="0"/>
      <p:bldP spid="123" grpId="0" animBg="1"/>
      <p:bldP spid="125" grpId="0" animBg="1"/>
      <p:bldP spid="131" grpId="0" animBg="1"/>
      <p:bldP spid="238" grpId="0"/>
      <p:bldP spid="239" grpId="0"/>
      <p:bldP spid="240" grpId="0"/>
      <p:bldP spid="241" grpId="0"/>
      <p:bldP spid="242" grpId="0"/>
      <p:bldP spid="243" grpId="0"/>
      <p:bldP spid="244" grpId="0"/>
      <p:bldP spid="245" grpId="0"/>
      <p:bldP spid="246" grpId="0"/>
      <p:bldP spid="247" grpId="0"/>
      <p:bldP spid="248" grpId="0"/>
      <p:bldP spid="250" grpId="0"/>
      <p:bldP spid="251" grpId="0"/>
      <p:bldP spid="252" grpId="0"/>
      <p:bldP spid="253" grpId="0"/>
      <p:bldP spid="255" grpId="0" animBg="1"/>
      <p:bldP spid="257" grpId="0" animBg="1"/>
      <p:bldP spid="87" grpId="0" animBg="1"/>
      <p:bldP spid="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2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do we need Machine Learning?</a:t>
            </a:r>
          </a:p>
        </p:txBody>
      </p:sp>
      <p:sp>
        <p:nvSpPr>
          <p:cNvPr id="8" name="AutoShape 2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9" name="AutoShape 4" descr="data:image/png;base64,iVBORw0KGgoAAAANSUhEUgAAATkAAAChCAMAAACLfThZAAABCFBMVEX///8BoNiTnKi0ucDF2t/3+PlDVmwAn9jq7O5IWW9SYnbn6evx8/Tc3+JXZ3nA3v/N0daZoqzGytCrsrq/xMoAmtZ5hZLY3OA2TGWCjJlxfo5jcYKNlqJUY3emqbBebX4WeKNUXW50h5URi7vy+P/V6f91fYqf0+w/st8kptpseIh6wuV+iZbk8fkvR2CHm6fp8/7E5vS33fFpuuHX6v4jQVu73P/U6f7Q6vYiWHgiY4bh7/4AldQab5fI4v4kXH0Al8xUhJ1Qn8Qbd6I8cpFvq8oAK011wuUWg7OlxNS63OuAlbCv0e6dscYXNlQuU28AidB/o7iNyvJjuui90tiGz+siSmg4V296andKAAAePUlEQVR4nO1diV/bSJaWpS5ZN7rQbQsaQ4LauOkEyEEg7PbOhp2daXa3h87//59sHTqqpJIs2+SYab4f2Njo/PRevaNeVQnCJgC2s0xiL9xopx2xqP9YDG32XQM4q8Jzbd/RVOlbX8s/FcJVZpR/mmluDG77DAr2pQ1fgUI+zeVn6kZCvzTh6zxSNdFHnz3tG1/QPw1y1LTZqiG4Uu6gLwLnG1/RPwlcC70mUNyUzIgA/NtYPevrGBQueo0UwY2KpYqYE+JnAzsGK0yWHFqqKaiXWNrs4tte0vcJQ9cZXTSxsgpJksDXIsYflKi1iwK+zsV9v1CcmQyhOUr9lZ2Qt988+Fo6JMaq2SWMVVmV5VT6M5MHxJUTQgKA6URZ9WWlmT5U1nlA/m6Y01NN0tE39jL68zZ+hhrXcgMytRQ7vfTeTEvWolgn31Xa6q4ausxZ/FUu8/uDgYVG8ZzMQfxIUdncoXfgyXkSK8tAtdBGfil77sqkjxAEX/WCvxvkc/hir8Qi9lYo2pqn5Psl5ErMbcWMQllXfBk6dgWOJQSlJE60EpJDyb1vcN3fHH4uoAbMFLRMCGX0TU40EX0QLUub5VY+0ywodKZMdkkwUWCWmX6EuIa7K7xD/4tDQ2IjxUK8DCxbRfoalgR1gi2LiFzZ2vkF2RFB/BPGZUSOHC+APLiRhkXIIjoIZNZqVs2ZQ2jykJa75DtF/mIXCFx/DDZIvV6A86e4MAm7IXMRh1dqjpkTy2ZLj+bUHSRVAEE2EgK0FQluocP3xdTViOIRyLP1RyI4Pj8HF+B69wsTsVy5y9RG2csUPzqpcjNAqtnEYTGkVa2QMnFREpy8k0Hz4YvAkIW3Z8JbcPZ2aCt/LHO3+HVxjXL2u/nwGW67QORBtXNEC5PiNl6Ga8mB42TFKmj8kFK+/Bl88cpNl+5OVzEAIxJOT9/+z6vXH4a2kkYxB5o+jr3Fxfmbnbo5iMwJYjzzddmOupdhuN5cYiSqlDkh9QQ7Kv/+sjL3VvhlcfbL0FZjZO58cbu4reQMv1/sQp1XnrJQV6skI+2aOOyekXZOz2Q1kuWE2Ntd2rnF4njR3+4Y8ph2LhXXnuac05N2frz9ZZtEzOxCC5bWJZEczRzaA5oTeD+J6uFYwy1UqKj6DrYVHAsAQPJ6/m3IY0xrtl7mLnhf7tIvifw5kFi4nXKtBNIRqq1rbxGJ/Lk4CXUTQ/cud/LnLoi4LRbgesHzFoxRD2V9O3fL/fZ8BwfFh36FqMLHJknwRYPylPutLZLWLsFcmOdWhTwVlGjLNDtoVOj6GnoLi65gGFHnKw4a5q4BdDs4yt8jXLu4J6kj2FkNW/DS1gZuO6BXVi2/c9u49XZxfc5ydd65QQ5zoOtONMzdLi4uGkNQY6Al3RqGzNy31JEfd9nexW7lSjobULhaHB8vrnj/Oe/SBB3V9j23mTPmuSqrJy0vaJxX8tTg5+cadJmD1FH5OW0wP3eOWmFua8JvndvWrsWcF90c3U3u7t/lOv31t2EOtnORiPUvpHLCDTjMCXqq4pwwcIPI7/57DK65xq5DMstc9u5uMplM4c+9TMv9t2JOUJwc+maR5fDcMh5zuB8ikqOo2DqX3tNkt1WYYc57N5kQ5iaTI7pa45sxBwEMoyeO4zMHYfTuMgYjPSmaOSO6w8y9xNTdUGxVzJnD2P5qt0Ivc08F6Mn1/5NmzrvBEvfy7T5+p2xZyZx5meYD+LLdxXpHjDjMPe3D23uz1++Q0sylR5Cw/Q+Pwv4+krqPTbBcMqd/y6KhYN7+psucSd1NaI9D/xnPb4UF38NHoJlT7ybT0zP85wtI3U3jTn0PzJkdz7PL3JLyAK00KdYiKX5jzgEDFrs2Rou969uBiJ9lDirpK6jfL6G+3r9rHvL3wFzVwdWgw5wSURptjcqSgOb+jXn08P7m5v0fh9WJFscUcaYX57M09qoGgWbOwsw9wsNB8/pr4cm1JO/EnPRbFK1oRNHlNoG4m7e/aDM3p10ASxdGoKkO8OUbYiAnRy1vFgLMVVX0QzP0RVUlgk0zlx2gdu7sp9OzT9PJZ53yRcYw5zudhojA0yIbuhY1QChr67NWHMitqLQdt4KIvuENmXMeSt6QU3Yfsc2fv8LFBAA7O3qMfWyaufBhOp2cnk6nU+iXyIrg19HLEHOhTW4oCXqSB3MvjOgI1F+5o7PzDKSWuoateF5njroZc97DhMYR8xCWKDHoB2oURWrgo7huiYpeqC1Ofi39YPg7mrnZTBMMxRASvydhNZ8LitWIR6bqX8WzRszZ3NiDRsmcubpjmJvcHzbb5DHKNxQ+OpbiJ6hoI261HMbhQbXnHQwhxjFnuZZQyLKQSIS5kAYyVHOkxSKK5lx4ZvS4vhZzYLWCT0xJAoxYkIIaVWqvZO7kHsnLfglEwPs6ektiAaRp4ymaaQqEuOW8KtZ7zP30PhrFXDBbCpYPmfPVijnA+AKpVzIn+JEURKlPSrN2YC6MEy46mTgkcxYyRcDFfptrC6Zbe3FVMogwZ/6BbvrFGcFbpHZ3ldB5qWDIrEVzIDlpu1X3DqFl/hidhKpB9dvwmDNDXbC8vM1cF4Q5wf/NgWbWo4+3BexI4vqzbtCOYBBzYG1MQZib4+jp5esSOPp8IPsqKwXeZmsvbwZ37LSjputDHQMqgG2iByUExWA+hzlVK4SZy2UONnslUNUpYc7D5iokT2975vJen19rWd5NLMQJip4m+7S2Tm6IusZzwekWkwVO3aPbOSJi7lJMilxOdCchdoRhTnMhcz6XOU1WSyCiEHMgKB1TUKTGLsypvXzELctbMafoXJRBOWFuhj3ZTy8IHrHMHeAHrqy4YwbASgE9fRyGSur5VpIQX84z0gVQM4eyOJrfyxwLyJwpNyZ8HoVfhLllD3NJ9PlzpLZRZUoJcxqJAV4RvKCYk2LB4Tmf8MueoQSYuQyXMPvLqpK5Zi6Xlxsw5/kRnZ2H3t12/hzC5swhTTzsbO0zzOU8bcWNW+LyT6nLgovts9Pum15CkpBtRW4dPImGda1mTvOT8cx5cmTTKqOEqrxVDIEAb+OUg8mLYeaAIDVATaXEMIejp2l9NCxzJFUUKQrfwVd1A3f/2u2+aY9iLqaZA04mbcacr2oaoynaTN26ChUyN51MO9gfYO7m4AA22k4Dv8Oc+xHnOsAC4wwzR7IHK9AzSqWwBX5Dp/cyJ2fLzZh7UmDmKJQfpv3MFbEDI2qQNfqE2ieWOUDSRBVwM4edWSD3ZZ4Dt4c5UyNH7zKnwkNpUMexbUVeiVsy1xd9PSnazJ2uZa70/t0GuIyWYU6Q3rPB1+SuDFyjbn84QdInc2iMkAst6qXRaueIzGWQuQwyl0HmsplQZDD6ykaVC+wIxBwRCqykr1+uZw77ecCaVdCQS9lizm0xN/1Yhggrw5xxL8QKhYjbTRSiatE8V6M4tGD4QUap1e2ck3nl71yYZ9ArxL9fo4NMNUFJ3OtPj4+fHvdHMicoDZCotJjLDljmPlaBp2aClcABkIHZzhcShPhr2xTEVArk1feQE4bI5Msoevj8+T20EqePn6pAaYy2tsB6JULKpEqO/qhtv+iVo0JbgM2Ux5cUky5/Ucqqb8ScIne8yjpg+NKDD3I874FrBeIDVNbHFy9+GWEh0kDkoGCYMyJ4nIPo4/3d3d3RwQMV4oUabrQ6SN2qUp7AjXNVluVIVmXGFtMRv9EPci1fbHyzjfUArMKldHKP1PXlY2UtBphzJS5Kcghz9sfJ0bvC9DNLVVOHLaE1BbUbK9taPToDw4xcE3qqyG1lu53LkZGNtvb14OqiFkVq/GXmX/Gw5OuW4IvSDfHqJuuZG0aVK7k57CnFlgoh7ASuBowgU/p8Zp++laNxG+Y+kVL2qjdyQaqMjThCg9sUSU31AdHcVipdrAdgZQdSjDKRd03jtCNz6aXTW06h+oKnsldsQE/et5ivvCjhiktJWc0cmD7iSvSrsgv8xSl+M8Xq/N6lPIDI2q7MSJuj47tWhnsNbuTDh4P1zGUpRFPJWaH0Oghz3kAez7zUIS80Lahbxeyk5ySVlwErI5CauVf7k19eCsLF1e2LR1SNeLrfGk5htEp6WThxam1TbQ+CSNM0K9UiGIseHEJX87Ds6htg7uT+6OgwbJfAOKxtHYILnWI7iityzWVkC/qKo9zuTOtIxLyxrRgvYQsDydrb2zvdXyyurqbT1/XdwU09ZQ1zkpD8tkVbaGo56ZnX5M9Hn5FvH1pzGXUADMWtJOIHDdC3/njmBB8NEvVULfMkL8PdrS6POAg7bQ1JE1RymxVzuGRnenoOmfu//dfHe7e/T/fPyk2R4zgz1zCXqHF/crcXoEpWSZpVyDK6BRg7A+nw3dEQc9DVOARgpmolVOSsSRswB81oDA2AKYmZKEHRU5Zyr3abCePD2GUAUjFH/M/pT5C5vcnv8OUKfqhvD170GuY86NdvMTimGjkNg2ldE1dmIhek/bHzP/63NyecQAfUAnXcatsuuu1K5sCokBE40bK6XqitgxUKjEhUBrhk7my/TClcQdJ+Ry97r/eni+ZS1jGHb2hz5rzqimVDUaWVKOh2ZfPCQG7X/LMxRJUrKVaXlxqUncISSc37SqzL30VHFLMeYwGkItKKBMYTUtqtL6drxTJKX+2qeSuZA2Xv2tkCNRqk7Tg7K4/3BZmrR5I4luXl9+8C2oeyf2s1Pa2I38OYa4HkMx4x9Wl+af38849y0OOgAN22RbHy0Chc7x1TxWJiZppVd7PmlccaE7d+QeaEuAhJWlmaFz8+Pv4cZZSfFbd0iMec2im1oTH7+QeEHwfuEtHWmbTtdoF+KuTabGZZeY6coaSqT9meOfuy3d2x1SBA8bdLiFUUpfhwsPlp+ouVFSsrrVwJgjt4/fPiB4Kkvx1DBgUVmZi0Z3Bxe73XfJrRDydgmAtxuh3qhhECqq8Yxmz4brjMpZ7c0oFtmJNkBwqOlEVqAY/mh6biF818Lhl7wzVzUu3EqYMd1+o/Sub+0b5W+qihcnJSRH8wYf01PayOYS5hmFOT5XIZQx/ajJW0qYOwvXIsL4c5UxaSVgO+BXM6mQnCkB01gabR813b1/VULRs4hc001jFEFT/kGj+hVsKIfqjQ7vSuL8B1DuWHm4Oj6VTtJXeAOQ3/q6/7jsuc6HTqBrexrSRr5sdC5kVI5qCgAxQMldSxQteNW93BMTmmVjP3I7cn1Yj+eI9Iw3jobTDHMIe0lapa0rFEcJmTdQG0sgnbM+emQuDRKZ7K9rMtXZe54V7etcwJ1l3VxXP062Vv5D2GOaitVlohd/u1FXvSMdtTuL22CklUiP/xU43Xk3c8oauYw24HMqxSjJjTOcN3MVHrmYvvK+Z+PQnXa6vu766tGSLNZlOrW1oI7HiJJw90Z+vkqDw0W2Fd9Rq+v7mRRdTPihpHwY6zDrAWr2dOevf+11LmBoZ+DDHnohHLsj7etkKufwECmx/c3itZrd7ft/r4eELXrY7YsZ0TTEeqnhhjfRe3V1QNe8Oc22YuxpYqNUbbVkUWTvdPUa84ha084RR6wm6wVFulqZOjsnBEoZ4OmysBRVrMdmznIFZlU/dA+ze312CvcUtq5kypzdwwOMy5gfBh+mExZ0zfttEX9Ek052OLuYOoND9ZU7BSR/wP795BEYFagXNy/qqbaSV1m2OYK0rbekNvcXsu8JjrytwwOMxB2/Di9FGwmYBv24jfLgTHOWT6+Sf3h5Xdplq6up3z0Vg+oMmqjJgDnOQ+3nsUc/OyobunxXexd0UNieXKnHkZrEFidpizqzkzlJVGsbVtlim0hFiUGeLuqMx205XXir4gffPdtdV9T5i764T9NWrmFJu6S9tdB6PFnLGU7dIMA9XVktqp24I5ktmMZSv9lSlkuqGagWZKk1bEn+a5hpgLRacDrOKjmFOi8pz9k1I0Mudtdpcsc94qqyeXgl8LzmUVom9jIUxVS4rCkv/tJQNqej7QJDK6ET/2hE2PA3zwPuaYUXOHpYl433v5fJkbAZo5Ww5SG5dFYQSuYOaxTDyI7SZM0mU/DFtdmzqlOdR8cz3M9aKPuds3exR1S+QN79/df1z2ZQ/4MrcAwmLNaO2GOSNRbcRWWLnAooT+Dq0C3fqWU01xHHC6TMtsbFhtIZpyb2whFA7Irlzmbm+FxVVzy9LN9OBBtuK5KBd8hW1kLqTu8vbN4kq4GpybpGEOFzPAXaGLDnRdB4KUkHIVnDZ5Quao0kCqwLJizqhLmHAJjS9rHWBB7WFusXd++6b5GD68ryKvee0On19QjjFf5kC/zIFybgWKOVRSEYiqamnyLLdkNZdlB91Z/LTM+RRzVNE7J+LfKoZYXL2hN7uM0QAVHKRXZW/Xtxe8zCYjc/0Ae7fEG2wxt1RNL/r7316env7t79pS19B3uzDHWQqCDqqcJq3wVMyxMxDChlS3ojxwEhVUPY5sNr1mLpyPusvrY/QjdJhDu3onR6cvft9PHUC0dRfmDDXHo9+WDXKKEKrrsIc5Ny06wA3xKK8EjY8oO6PFDDkL+N75MmeMkznUHOD2r62t2JJOXwlnuIAi3JW50qe8LJqxcgU1do2KjdOoA6RdSt8sCOOYc7zK4Oly3UF4fs1r50Jn3F2el2PeKeZQBRAueAT7f62Yy1HJ7k7MYQQ9iUWt8Vi6QdbwyJ+RMpeFpREyIqaFrdHInLm1P+dES5V0wk9eCG8/oPoJM1KDCFdc7cZc2FMHzy96LrFlO8eeOFUqx0c1+COlN5W5CrQnrEvlUV6/Fl7skz8VnzQOO04dyp84EgwOLBhmTrfGMAeDlPLp6CtB4K2/8xQy1+DFRHj5mt1uR+Y87viObv87jRZzEhuBOfLPFawl/NzTHkTGMgPAMH1kKArOTTQyB8PhIOMFew1oK8ZlbvHh1YfW5LE7MgcueR683Z4/kgHLnBJ1Q386C3CpcSu9YDgZRHKk4Qod3nQZjczBP5bB4Em0ldjcBr+n+uX09Al6qmnEvKFjwzagxdyaAg7ZTi1OvyvyGOtZIW1O2XrNnC02ffw98MR5VNfZ8pl79eGxtRNk7nqXCda5NmLeM2UKAWYuJgFXvJa5ZJlHnI4ah6bfiLLMmbMLetbMAb1yynpha7FcT3DZU5EzOWt9AZk73mlyTp5AtKsPWWDmNBvFsKG2ljnXMc2OSOmFyvS4W3PJm4tawfPn7GwtcyBzK3e6l7nOtOw7T8stcUaypYMltIQ5fGPKeuYEocnyVHBWEjtJZPmoREo4G5lT1jKHsI65DiBzt/wJLUcCcFwCbbCSn8NcM3ZzyRnQ0GYuRrLFnKNqWKlKlI7M2ez40Da2YW7HBblisRNFyYOPmMMc1c/PsdUt5shU4owYVW4QpQBqW+bM5iQ8PWuYgxdUjGPuYrdJiOcaO9dLECTBek94B221MT2sJ1L2RxhNv0QtD3a8mbaScV+jmNvetuL5L52WX+JKirApcz1TcuBEbIs5IFn4o8v4jLNSTZddJwkYhDnQew7cQJTMhTGaxDZxv0y1aw08/WWbudl/+lzm6gYMM5eTzLpFmLN6hwnheWko5hw5CfECFCYTrFYLL4Td8cOVzElR30nwM8DMKYmMmgvgW9pgGISw+5IXbebMEPCYC+Rq6BFmruyHABtqaxHoZWURWydcjzTo1oNWMrcGmDm9bgJ8uZsda2GX8YhY5uazExbByUk3eQFFxK9WQuTEECj7xNNVhdVWMiKEFOoxHNVzcniddIK9rJjTBZ1zEgXQ2loDrMUGRHWAc9fzm6MOulO6hIVQDRtnew0Jc3NJkrpdOqoZs9pK5JtUT7LudiWBRifBVcsc0IA1Vzsnic1GW78a8Dox89bYezQsqMWcoStQ4EILGwLFW9IGob1OBwcNc2W5KHbIPLayqNLHdiE0NsUb2VY+bndaTqiNYz5z0zZzsTxTTwRzNcMP2cqpJz7TNtHWcv0/3BHKGlevqp6yO/XbYCtt5RzlqTGGOZ/WVhaVtnpSV5HklrbqszIuR4UY7Lp1TbokagUwtcwBFWhO5yTqSG19WpnDGGSOrP4BmbOLnnznBrbVW7nzRl0B06LVVTNCp1QKjNPWNWO/v7bMARwTQ+aMlR1zs3aEOR16KHbYhg1M1PCXzPnQMJiEZzyPRM64BbWp1VsDPpt2zhZCvXsS3UUTXwZREcC3JQyA+Dn8ry1zZCEM1D9ppxn3sRHmPF/y0w5yU6S0FYfzhCAsb+x40GZsYXuS7UrmQAoKL++cZGX5Nhk2Cl8sz3aTnHehT0/cGm3dK7W1F+O1FZfSllO2oO5Kj5kDrl5ssZyhocYa28qWsOL82JI34KyRuYvb68XtU4jgOAuBCkP29q6OO++EORMaOc58p0ZIaSuec6B0YhA7bCJAb55Aa1YE0GirbXbOwUooZk7nPcyaqetbVAR/vsfZZkOMlTnE1N5x550wh9YSSzpFu4XpoDspKSIrmpbZo5UhOEyMShkMdl22xrYmIJA6J5GZ8BMzN7z4GpK2c1zPvSuGLUTdzg0zN4hKuPBCd2Vsn/iixabymq5DnckXr7GtyVjmqgdT1o7u7a6um2hrL3NIW3nlzrgwtGIOx6shaZfcy3bPJJWwS2k2mnbOFVyzfQbbGsWcm8hRubrlAnP2pn+tj9EYy1wPhrQ10WltLScyIGMu0m5k3xgGdr3A2rYGYNnR1uUYbTVSyzUE4OdoKmFI3cVib4dFNs+rJQc3Zq5KNJD3TbJMuIsS5ZgMtWv+6APRa7Gvsa0jtBXIlTiX9aG3V9s3cufHi8U1WWhytLaiyS2gY4ynQ/+Epr6A76/bzOmhQndK2LS2wtuUsBuhR7z+cbkxqRn9/24751MdHyO0lSqzdLA0g+37vMrFdC+Qsd60nXuLJgt5XU4a0mHOlsJl0xGme4y2QsoADD99/tQ4VEmaSd17V+ZADMTqFBlHW1sFRfTBhP7JZcahsiu3i2Phv5+UOR4ox20J9Sa+5Oexac+Y7j8ftq0n//ULhRx9+ivLXOl8+3iWMWf7lWjB+fV13VuGtH4jbX1DtJUwh99bzJm27tUzl3iKizSQYk5ZAbudDKkQUrkYagpJTjsngWZ2lPxon8JH/IlNaWN3Byo4zqkMFxsNYdFZ6HRjC4FmWQb1e1tbfTOr55LMdDT/EhMsZFl7GZ4a9BymIRVTdWQOiMCpTuEcHqG1PKbkd4qYm94h5vR69k20Gq1jeQYeeBGuyJebr6vXXS58a68E8JjjgWbOWPVX+1DJE3qo4LBtDY4m+6/Ap/1XC/SbHr06e42ZM7VyOCTAGWhHSHFOQYrx19xJPwfBWWd9U9uK32F7dzY9PYU2tsVc6OrzGo7it7QV2r3+RBk1FROgNuu2c3PgVafwrKPpKbwY+PsW/p78O2qICXPV1tg7BHiRoTpZ3yl1WYtF97q3jSH4FiL0TaokUOloqzSgJn5TG2E0E5lwbKsDvOoMc+sITeH3WP4WR2+Fn1rMCRG1+E5pPHgVe8PgFFI8LXM8MO3cwHqwVI6D7sdeY1tRO3cKrwUtE3b6EUrg/l3DHEDDmf26a9dQ57qJ1GBz5jjYXlt5njAPNHO8kuAazVwsVCjW9LdycXI0neLp6PDL56PpPs2cqVpaaFvlJDZ2lOfWDJvYr8lcB3gpgz7mqlw3lZ/DGCzNa2ilesP7+/gNeHwz/csjRDnnyqP2F/SGLompvggtNXZidVaf/NsyR9DDXEDS3jkbQ6yp5mgmd6ASJ/21TLaVpgVb5FDUMUSprbqiA6Aohj0X57ZRDyb9ptpavvdrq0EKT1jmBgtpGx2lntVwXYlR9MSthLlQ1uTQRiNK0eoCpJsRneTrMrdpZrNQNU1u1zLNh6IfUPu/lGgO1s/5atTH3GD7+30zV4NmLhy3TsGscSTW1Kb3ZZkAmWoIFRq0Ku++vrZekbi11tatmBO0MWVroOUvDzDXp63lqSM1gtrKrIWAruY7thA0GOaGp5oswVau78BcH1rMUc9JlEevaPWVmROCERfW7vcbYI4tVMfMmesfDsOcrcn1lKtZoijJyFVhRlSBxQNlHesLcoXWSBJ5vb6GrVE7A8yFzIST2CspBuKUai/qkszIBn5Z2o37Lg2ZvxZGGyfvDzpo7Zpm/bt760/jaMzHeP0eWcp+tgYuwCpn08PQHMmzorXHh5fd/IlXXi29JTwXN5B5y690wR8i2NpkaP8Rp9h0j00ugPmfs2Zj3v45EtFK6ZdQU+PNk3d/ToRo+YW6t20ZrZ6JGwtfXlHDpr7cAkT/ggDPZD3jGc94xjOe8YxnPOMZz3jGM57xjGc84xnPeMYznjEO/w/SFzweAE7nDAAAAABJRU5ErkJggg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19" name="Group 18"/>
          <p:cNvGrpSpPr/>
          <p:nvPr/>
        </p:nvGrpSpPr>
        <p:grpSpPr>
          <a:xfrm>
            <a:off x="194532" y="2063692"/>
            <a:ext cx="648000" cy="648000"/>
            <a:chOff x="460375" y="2063692"/>
            <a:chExt cx="648000" cy="6480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75" y="2063692"/>
              <a:ext cx="648000" cy="6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Rounded Rectangle 21"/>
            <p:cNvSpPr/>
            <p:nvPr/>
          </p:nvSpPr>
          <p:spPr>
            <a:xfrm>
              <a:off x="460375" y="206369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94532" y="2867589"/>
            <a:ext cx="648000" cy="687342"/>
            <a:chOff x="460375" y="2770970"/>
            <a:chExt cx="648000" cy="687342"/>
          </a:xfrm>
        </p:grpSpPr>
        <p:sp>
          <p:nvSpPr>
            <p:cNvPr id="25" name="Rounded Rectangle 24"/>
            <p:cNvSpPr/>
            <p:nvPr/>
          </p:nvSpPr>
          <p:spPr>
            <a:xfrm>
              <a:off x="460375" y="2810312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540" y="2854701"/>
              <a:ext cx="55367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27167" y="277097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latin typeface="Berlin Sans FB Demi" panose="020E0802020502020306" pitchFamily="34" charset="0"/>
                </a:rPr>
                <a:t>€</a:t>
              </a:r>
            </a:p>
          </p:txBody>
        </p:sp>
      </p:grpSp>
      <p:grpSp>
        <p:nvGrpSpPr>
          <p:cNvPr id="1024" name="Group 1023"/>
          <p:cNvGrpSpPr/>
          <p:nvPr/>
        </p:nvGrpSpPr>
        <p:grpSpPr>
          <a:xfrm>
            <a:off x="194532" y="3710828"/>
            <a:ext cx="648000" cy="648000"/>
            <a:chOff x="442808" y="3552738"/>
            <a:chExt cx="648000" cy="648000"/>
          </a:xfrm>
        </p:grpSpPr>
        <p:sp>
          <p:nvSpPr>
            <p:cNvPr id="29" name="Rounded Rectangle 28"/>
            <p:cNvSpPr/>
            <p:nvPr/>
          </p:nvSpPr>
          <p:spPr>
            <a:xfrm>
              <a:off x="442808" y="3552738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">
              <a:off x="532808" y="3642738"/>
              <a:ext cx="468000" cy="46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194532" y="4514725"/>
            <a:ext cx="648000" cy="648000"/>
            <a:chOff x="449847" y="4454555"/>
            <a:chExt cx="648000" cy="648000"/>
          </a:xfrm>
        </p:grpSpPr>
        <p:sp>
          <p:nvSpPr>
            <p:cNvPr id="30" name="Rounded Rectangle 29"/>
            <p:cNvSpPr/>
            <p:nvPr/>
          </p:nvSpPr>
          <p:spPr>
            <a:xfrm>
              <a:off x="449847" y="4454555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847" y="4508555"/>
              <a:ext cx="540000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7" name="Group 26"/>
          <p:cNvGrpSpPr/>
          <p:nvPr/>
        </p:nvGrpSpPr>
        <p:grpSpPr>
          <a:xfrm>
            <a:off x="194532" y="5318621"/>
            <a:ext cx="648000" cy="648000"/>
            <a:chOff x="449847" y="5318621"/>
            <a:chExt cx="648000" cy="648000"/>
          </a:xfrm>
        </p:grpSpPr>
        <p:sp>
          <p:nvSpPr>
            <p:cNvPr id="31" name="Rounded Rectangle 30"/>
            <p:cNvSpPr/>
            <p:nvPr/>
          </p:nvSpPr>
          <p:spPr>
            <a:xfrm>
              <a:off x="449847" y="5318621"/>
              <a:ext cx="648000" cy="64800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847" y="5354621"/>
              <a:ext cx="576000" cy="57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Every decisional process we observe is the outcome of a judgmental process</a:t>
            </a:r>
          </a:p>
          <a:p>
            <a:r>
              <a:rPr lang="en-GB" dirty="0"/>
              <a:t>Sometimes it is useful to automatize such processes, to support human decision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986730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Take an umbrella while leaving for work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86730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a loan to someone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6730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Apply a commercial offer to a client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86730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Extract the main message of written text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6730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contents of a picture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040198" y="2063692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Ok, maybe not!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040198" y="290693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Grant loans to 1 million candidates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040198" y="3710828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Associate similar offers to similar clients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40198" y="4514725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spam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40198" y="5318621"/>
            <a:ext cx="3909270" cy="648000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Identify diseases in a million CAT scans</a:t>
            </a:r>
          </a:p>
        </p:txBody>
      </p:sp>
    </p:spTree>
    <p:extLst>
      <p:ext uri="{BB962C8B-B14F-4D97-AF65-F5344CB8AC3E}">
        <p14:creationId xmlns:p14="http://schemas.microsoft.com/office/powerpoint/2010/main" val="18215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https://hbr.org/2016/05/when-to-trust-robots-with-decisions-and-when-not-to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3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 used for?</a:t>
            </a:r>
            <a:endParaRPr lang="it-IT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182" y="1260475"/>
            <a:ext cx="438101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095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4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Machine Learning is a set of tools that use information to enable the automation of decision making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  <p:sp>
        <p:nvSpPr>
          <p:cNvPr id="8" name="Freeform 7"/>
          <p:cNvSpPr/>
          <p:nvPr/>
        </p:nvSpPr>
        <p:spPr>
          <a:xfrm rot="5400000">
            <a:off x="4447845" y="4226493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9" name="Freeform 8"/>
          <p:cNvSpPr/>
          <p:nvPr/>
        </p:nvSpPr>
        <p:spPr>
          <a:xfrm>
            <a:off x="2346573" y="46153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New Data</a:t>
            </a:r>
          </a:p>
        </p:txBody>
      </p:sp>
      <p:sp>
        <p:nvSpPr>
          <p:cNvPr id="10" name="Freeform 9"/>
          <p:cNvSpPr/>
          <p:nvPr/>
        </p:nvSpPr>
        <p:spPr>
          <a:xfrm>
            <a:off x="3634978" y="49038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1" name="Freeform 10"/>
          <p:cNvSpPr/>
          <p:nvPr/>
        </p:nvSpPr>
        <p:spPr>
          <a:xfrm>
            <a:off x="3986362" y="46153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Trained Model</a:t>
            </a:r>
          </a:p>
        </p:txBody>
      </p:sp>
      <p:sp>
        <p:nvSpPr>
          <p:cNvPr id="12" name="Freeform 11"/>
          <p:cNvSpPr/>
          <p:nvPr/>
        </p:nvSpPr>
        <p:spPr>
          <a:xfrm>
            <a:off x="5274767" y="4903854"/>
            <a:ext cx="248310" cy="290476"/>
          </a:xfrm>
          <a:custGeom>
            <a:avLst/>
            <a:gdLst>
              <a:gd name="connsiteX0" fmla="*/ 0 w 248310"/>
              <a:gd name="connsiteY0" fmla="*/ 58095 h 290476"/>
              <a:gd name="connsiteX1" fmla="*/ 124155 w 248310"/>
              <a:gd name="connsiteY1" fmla="*/ 58095 h 290476"/>
              <a:gd name="connsiteX2" fmla="*/ 124155 w 248310"/>
              <a:gd name="connsiteY2" fmla="*/ 0 h 290476"/>
              <a:gd name="connsiteX3" fmla="*/ 248310 w 248310"/>
              <a:gd name="connsiteY3" fmla="*/ 145238 h 290476"/>
              <a:gd name="connsiteX4" fmla="*/ 124155 w 248310"/>
              <a:gd name="connsiteY4" fmla="*/ 290476 h 290476"/>
              <a:gd name="connsiteX5" fmla="*/ 124155 w 248310"/>
              <a:gd name="connsiteY5" fmla="*/ 232381 h 290476"/>
              <a:gd name="connsiteX6" fmla="*/ 0 w 248310"/>
              <a:gd name="connsiteY6" fmla="*/ 232381 h 290476"/>
              <a:gd name="connsiteX7" fmla="*/ 0 w 248310"/>
              <a:gd name="connsiteY7" fmla="*/ 58095 h 290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310" h="290476">
                <a:moveTo>
                  <a:pt x="0" y="58095"/>
                </a:moveTo>
                <a:lnTo>
                  <a:pt x="124155" y="58095"/>
                </a:lnTo>
                <a:lnTo>
                  <a:pt x="124155" y="0"/>
                </a:lnTo>
                <a:lnTo>
                  <a:pt x="248310" y="145238"/>
                </a:lnTo>
                <a:lnTo>
                  <a:pt x="124155" y="290476"/>
                </a:lnTo>
                <a:lnTo>
                  <a:pt x="124155" y="232381"/>
                </a:lnTo>
                <a:lnTo>
                  <a:pt x="0" y="232381"/>
                </a:lnTo>
                <a:lnTo>
                  <a:pt x="0" y="58095"/>
                </a:lnTo>
                <a:close/>
              </a:path>
            </a:pathLst>
          </a:cu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13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5626150" y="4615354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Prediction</a:t>
            </a:r>
          </a:p>
        </p:txBody>
      </p:sp>
      <p:sp>
        <p:nvSpPr>
          <p:cNvPr id="14" name="Freeform 13"/>
          <p:cNvSpPr/>
          <p:nvPr/>
        </p:nvSpPr>
        <p:spPr>
          <a:xfrm>
            <a:off x="3986362" y="3257948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Machine Learning Algorithm</a:t>
            </a:r>
          </a:p>
        </p:txBody>
      </p:sp>
      <p:sp>
        <p:nvSpPr>
          <p:cNvPr id="15" name="Freeform 14"/>
          <p:cNvSpPr/>
          <p:nvPr/>
        </p:nvSpPr>
        <p:spPr>
          <a:xfrm>
            <a:off x="3986362" y="1893659"/>
            <a:ext cx="1171277" cy="867477"/>
          </a:xfrm>
          <a:custGeom>
            <a:avLst/>
            <a:gdLst>
              <a:gd name="connsiteX0" fmla="*/ 0 w 1171277"/>
              <a:gd name="connsiteY0" fmla="*/ 86748 h 867477"/>
              <a:gd name="connsiteX1" fmla="*/ 86748 w 1171277"/>
              <a:gd name="connsiteY1" fmla="*/ 0 h 867477"/>
              <a:gd name="connsiteX2" fmla="*/ 1084529 w 1171277"/>
              <a:gd name="connsiteY2" fmla="*/ 0 h 867477"/>
              <a:gd name="connsiteX3" fmla="*/ 1171277 w 1171277"/>
              <a:gd name="connsiteY3" fmla="*/ 86748 h 867477"/>
              <a:gd name="connsiteX4" fmla="*/ 1171277 w 1171277"/>
              <a:gd name="connsiteY4" fmla="*/ 780729 h 867477"/>
              <a:gd name="connsiteX5" fmla="*/ 1084529 w 1171277"/>
              <a:gd name="connsiteY5" fmla="*/ 867477 h 867477"/>
              <a:gd name="connsiteX6" fmla="*/ 86748 w 1171277"/>
              <a:gd name="connsiteY6" fmla="*/ 867477 h 867477"/>
              <a:gd name="connsiteX7" fmla="*/ 0 w 1171277"/>
              <a:gd name="connsiteY7" fmla="*/ 780729 h 867477"/>
              <a:gd name="connsiteX8" fmla="*/ 0 w 1171277"/>
              <a:gd name="connsiteY8" fmla="*/ 86748 h 867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1277" h="867477">
                <a:moveTo>
                  <a:pt x="0" y="86748"/>
                </a:moveTo>
                <a:cubicBezTo>
                  <a:pt x="0" y="38838"/>
                  <a:pt x="38838" y="0"/>
                  <a:pt x="86748" y="0"/>
                </a:cubicBezTo>
                <a:lnTo>
                  <a:pt x="1084529" y="0"/>
                </a:lnTo>
                <a:cubicBezTo>
                  <a:pt x="1132439" y="0"/>
                  <a:pt x="1171277" y="38838"/>
                  <a:pt x="1171277" y="86748"/>
                </a:cubicBezTo>
                <a:lnTo>
                  <a:pt x="1171277" y="780729"/>
                </a:lnTo>
                <a:cubicBezTo>
                  <a:pt x="1171277" y="828639"/>
                  <a:pt x="1132439" y="867477"/>
                  <a:pt x="1084529" y="867477"/>
                </a:cubicBezTo>
                <a:lnTo>
                  <a:pt x="86748" y="867477"/>
                </a:lnTo>
                <a:cubicBezTo>
                  <a:pt x="38838" y="867477"/>
                  <a:pt x="0" y="828639"/>
                  <a:pt x="0" y="780729"/>
                </a:cubicBezTo>
                <a:lnTo>
                  <a:pt x="0" y="86748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kern="1200" dirty="0"/>
              <a:t>Training Data</a:t>
            </a:r>
          </a:p>
        </p:txBody>
      </p:sp>
      <p:sp>
        <p:nvSpPr>
          <p:cNvPr id="16" name="Curved Right Arrow 15"/>
          <p:cNvSpPr/>
          <p:nvPr/>
        </p:nvSpPr>
        <p:spPr>
          <a:xfrm>
            <a:off x="3320811" y="23273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/>
          </a:p>
        </p:txBody>
      </p:sp>
      <p:sp>
        <p:nvSpPr>
          <p:cNvPr id="17" name="Curved Right Arrow 16"/>
          <p:cNvSpPr/>
          <p:nvPr/>
        </p:nvSpPr>
        <p:spPr>
          <a:xfrm rot="10800000">
            <a:off x="5274767" y="2327397"/>
            <a:ext cx="581850" cy="1364290"/>
          </a:xfrm>
          <a:prstGeom prst="curvedRightArrow">
            <a:avLst/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58095" rIns="74493" bIns="58095" numCol="1" spcCol="1270" anchor="ctr" anchorCtr="0">
            <a:noAutofit/>
          </a:bodyPr>
          <a:lstStyle/>
          <a:p>
            <a:pPr algn="ctr" defTabSz="577850">
              <a:lnSpc>
                <a:spcPct val="90000"/>
              </a:lnSpc>
              <a:spcAft>
                <a:spcPct val="35000"/>
              </a:spcAft>
            </a:pPr>
            <a:endParaRPr lang="it-IT" sz="1300"/>
          </a:p>
        </p:txBody>
      </p:sp>
    </p:spTree>
    <p:extLst>
      <p:ext uri="{BB962C8B-B14F-4D97-AF65-F5344CB8AC3E}">
        <p14:creationId xmlns:p14="http://schemas.microsoft.com/office/powerpoint/2010/main" val="304784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5</a:t>
            </a:fld>
            <a:endParaRPr lang="en-GB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5"/>
              </p:nvPr>
            </p:nvSpPr>
            <p:spPr/>
            <p:txBody>
              <a:bodyPr/>
              <a:lstStyle/>
              <a:p>
                <a:r>
                  <a:rPr lang="en-GB" dirty="0"/>
                  <a:t>A </a:t>
                </a:r>
                <a:r>
                  <a:rPr lang="en-GB" b="1" dirty="0"/>
                  <a:t>ML Model</a:t>
                </a:r>
                <a:r>
                  <a:rPr lang="en-GB" dirty="0"/>
                  <a:t> is the artefact of the function that maps inputs to outputs</a:t>
                </a:r>
              </a:p>
              <a:p>
                <a:endParaRPr lang="en-GB" dirty="0"/>
              </a:p>
              <a:p>
                <a:pPr lvl="1"/>
                <a:r>
                  <a:rPr lang="en-GB" u="sng" dirty="0"/>
                  <a:t>Parameters</a:t>
                </a:r>
                <a:r>
                  <a:rPr lang="en-GB" dirty="0"/>
                  <a:t>: tuned by the ML algorithm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1" i="1">
                          <a:latin typeface="Cambria Math"/>
                        </a:rPr>
                        <m:t>𝒂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GB" b="1" i="1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𝒂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𝒃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ℝ</m:t>
                      </m:r>
                    </m:oMath>
                  </m:oMathPara>
                </a14:m>
                <a:endParaRPr lang="en-GB" b="1" dirty="0"/>
              </a:p>
              <a:p>
                <a:pPr marL="457200" lvl="1" indent="0">
                  <a:buNone/>
                </a:pPr>
                <a:endParaRPr lang="en-GB" u="sng" dirty="0"/>
              </a:p>
              <a:p>
                <a:pPr lvl="1"/>
                <a:r>
                  <a:rPr lang="en-GB" u="sng" dirty="0" err="1"/>
                  <a:t>Hyperparameters</a:t>
                </a:r>
                <a:r>
                  <a:rPr lang="en-GB" dirty="0"/>
                  <a:t>: tuned with </a:t>
                </a:r>
                <a:r>
                  <a:rPr lang="en-US" dirty="0"/>
                  <a:t>a good mix of common sense and optimization algorithms</a:t>
                </a: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e.g.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b="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GB" b="0" i="1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…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/>
                            </a:rPr>
                            <m:t>𝑎</m:t>
                          </m:r>
                        </m:e>
                        <m:sub>
                          <m:r>
                            <a:rPr lang="it-IT" b="1" i="1" smtClean="0">
                              <a:latin typeface="Cambria Math"/>
                            </a:rPr>
                            <m:t>𝒏</m:t>
                          </m:r>
                        </m:sub>
                      </m:sSub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GB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it-IT" b="1" i="1" smtClean="0">
                              <a:latin typeface="Cambria Math"/>
                              <a:ea typeface="Cambria Math"/>
                            </a:rPr>
                            <m:t>𝒏</m:t>
                          </m:r>
                        </m:sup>
                      </m:sSup>
                      <m:r>
                        <a:rPr lang="it-IT" i="1">
                          <a:latin typeface="Cambria Math"/>
                          <a:ea typeface="Cambria Math"/>
                        </a:rPr>
                        <m:t>,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𝒏</m:t>
                      </m:r>
                      <m:r>
                        <a:rPr lang="it-IT" i="1">
                          <a:latin typeface="Cambria Math"/>
                          <a:ea typeface="Cambria Math"/>
                        </a:rPr>
                        <m:t>∈</m:t>
                      </m:r>
                      <m:r>
                        <a:rPr lang="it-IT" i="1" smtClean="0">
                          <a:latin typeface="Cambria Math"/>
                          <a:ea typeface="Cambria Math"/>
                        </a:rPr>
                        <m:t>ℤ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457200" lvl="1" indent="0">
                  <a:buNone/>
                </a:pPr>
                <a:endParaRPr lang="it-IT" i="1" dirty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/>
                        </a:rPr>
                        <m:t>𝑦</m:t>
                      </m:r>
                      <m:r>
                        <a:rPr lang="en-GB" i="1">
                          <a:latin typeface="Cambria Math"/>
                        </a:rPr>
                        <m:t>=</m:t>
                      </m:r>
                      <m:r>
                        <a:rPr lang="en-GB" b="0" i="1">
                          <a:latin typeface="Cambria Math"/>
                        </a:rPr>
                        <m:t>𝑎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en-GB" i="1">
                          <a:latin typeface="Cambria Math"/>
                          <a:ea typeface="Cambria Math"/>
                        </a:rPr>
                        <m:t>∙</m:t>
                      </m:r>
                      <m:r>
                        <a:rPr lang="en-GB" b="0" i="1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,        </m:t>
                      </m:r>
                      <m:r>
                        <a:rPr lang="it-IT" b="1" i="1" smtClean="0">
                          <a:latin typeface="Cambria Math"/>
                          <a:ea typeface="Cambria Math"/>
                        </a:rPr>
                        <m:t>𝒌</m:t>
                      </m:r>
                      <m:r>
                        <a:rPr lang="it-IT" b="0" i="1" smtClean="0">
                          <a:latin typeface="Cambria Math"/>
                          <a:ea typeface="Cambria Math"/>
                        </a:rPr>
                        <m:t>∈(0,1)</m:t>
                      </m:r>
                    </m:oMath>
                  </m:oMathPara>
                </a14:m>
                <a:endParaRPr lang="it-IT" dirty="0">
                  <a:ea typeface="Cambria Math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 </a:t>
                </a:r>
                <a:r>
                  <a:rPr lang="en-GB" b="1" dirty="0"/>
                  <a:t>ML algorithm</a:t>
                </a:r>
                <a:r>
                  <a:rPr lang="en-GB" dirty="0"/>
                  <a:t>: the set of computational methods that manages parameter tuning</a:t>
                </a:r>
              </a:p>
              <a:p>
                <a:endParaRPr lang="en-GB" b="1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5"/>
              </p:nvPr>
            </p:nvSpPr>
            <p:spPr>
              <a:blipFill rotWithShape="1">
                <a:blip r:embed="rId2"/>
                <a:stretch>
                  <a:fillRect l="-1263" t="-14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209997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  <p:sp>
        <p:nvSpPr>
          <p:cNvPr id="10" name="Freeform 9"/>
          <p:cNvSpPr/>
          <p:nvPr/>
        </p:nvSpPr>
        <p:spPr>
          <a:xfrm>
            <a:off x="6495283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Freeform 10"/>
          <p:cNvSpPr/>
          <p:nvPr/>
        </p:nvSpPr>
        <p:spPr>
          <a:xfrm>
            <a:off x="3678147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 11"/>
          <p:cNvSpPr/>
          <p:nvPr/>
        </p:nvSpPr>
        <p:spPr>
          <a:xfrm>
            <a:off x="3678147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Freeform 12"/>
          <p:cNvSpPr/>
          <p:nvPr/>
        </p:nvSpPr>
        <p:spPr>
          <a:xfrm>
            <a:off x="4343696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 13"/>
          <p:cNvSpPr/>
          <p:nvPr/>
        </p:nvSpPr>
        <p:spPr>
          <a:xfrm>
            <a:off x="1526559" y="3413741"/>
            <a:ext cx="266725" cy="208046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080460"/>
                </a:lnTo>
                <a:lnTo>
                  <a:pt x="266725" y="2080460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Freeform 14"/>
          <p:cNvSpPr/>
          <p:nvPr/>
        </p:nvSpPr>
        <p:spPr>
          <a:xfrm>
            <a:off x="1526559" y="3413741"/>
            <a:ext cx="266725" cy="81795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17958"/>
                </a:lnTo>
                <a:lnTo>
                  <a:pt x="266725" y="817958"/>
                </a:lnTo>
              </a:path>
            </a:pathLst>
          </a:custGeom>
          <a:noFill/>
        </p:spPr>
        <p:style>
          <a:lnRef idx="2">
            <a:schemeClr val="accent1">
              <a:shade val="8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 15"/>
          <p:cNvSpPr/>
          <p:nvPr/>
        </p:nvSpPr>
        <p:spPr>
          <a:xfrm>
            <a:off x="2192108" y="2151240"/>
            <a:ext cx="91440" cy="37341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5720" y="0"/>
                </a:moveTo>
                <a:lnTo>
                  <a:pt x="45720" y="37341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ounded Rectangle 16"/>
          <p:cNvSpPr/>
          <p:nvPr/>
        </p:nvSpPr>
        <p:spPr>
          <a:xfrm>
            <a:off x="1348742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Labelled data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348742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Supervised learning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793285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Classification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1793285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Regression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500330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Unlabelled data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500330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Unsupervised learning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44873" y="3787158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Clustering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944873" y="5049659"/>
            <a:ext cx="1778171" cy="8890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Dimensionality reduction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5651917" y="1262154"/>
            <a:ext cx="1778171" cy="88908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Generated data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5651917" y="2524656"/>
            <a:ext cx="1778171" cy="889085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93988" tIns="93988" rIns="93988" bIns="93988" numCol="1" spcCol="1270" anchor="ctr" anchorCtr="0">
            <a:noAutofit/>
          </a:bodyPr>
          <a:lstStyle/>
          <a:p>
            <a:pPr algn="ctr" defTabSz="800100">
              <a:lnSpc>
                <a:spcPct val="90000"/>
              </a:lnSpc>
              <a:spcAft>
                <a:spcPct val="35000"/>
              </a:spcAft>
            </a:pPr>
            <a:r>
              <a:rPr lang="en-GB" dirty="0"/>
              <a:t>Reinforcement learning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how they work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32240" y="5171035"/>
            <a:ext cx="2076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…but is this the most</a:t>
            </a:r>
          </a:p>
          <a:p>
            <a:pPr algn="r"/>
            <a:r>
              <a:rPr lang="en-GB" dirty="0">
                <a:latin typeface="+mn-lt"/>
              </a:rPr>
              <a:t>effective taxonomy?</a:t>
            </a:r>
          </a:p>
        </p:txBody>
      </p:sp>
    </p:spTree>
    <p:extLst>
      <p:ext uri="{BB962C8B-B14F-4D97-AF65-F5344CB8AC3E}">
        <p14:creationId xmlns:p14="http://schemas.microsoft.com/office/powerpoint/2010/main" val="269173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0" y="1260475"/>
            <a:ext cx="7506314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61" y="1261011"/>
            <a:ext cx="3401389" cy="19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4"/>
              </a:rPr>
              <a:t>http://scikit-learn.org/stable/tutorial/machine_learning_map/index.html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7</a:t>
            </a:fld>
            <a:endParaRPr lang="en-GB" noProof="1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Machine Learning – by what we need them to do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04022" y="5560778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+mn-lt"/>
              </a:rPr>
              <a:t>we will focus on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93724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https://cran.r-project.org/package=caret</a:t>
            </a:r>
            <a:endParaRPr lang="it-IT" dirty="0"/>
          </a:p>
          <a:p>
            <a:r>
              <a:rPr lang="it-IT" dirty="0">
                <a:hlinkClick r:id="rId3"/>
              </a:rPr>
              <a:t>https://cran.r-project.org/package=mlbench</a:t>
            </a:r>
            <a:endParaRPr lang="it-IT" dirty="0"/>
          </a:p>
          <a:p>
            <a:r>
              <a:rPr lang="it-IT" dirty="0">
                <a:hlinkClick r:id="rId4"/>
              </a:rPr>
              <a:t>https://cran.r-project.org/package=e1071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8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GB" dirty="0"/>
              <a:t>You just need the right R packages!</a:t>
            </a:r>
          </a:p>
          <a:p>
            <a:endParaRPr lang="en-GB" dirty="0"/>
          </a:p>
          <a:p>
            <a:pPr lvl="2"/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caret</a:t>
            </a:r>
            <a:r>
              <a:rPr lang="en-GB" dirty="0"/>
              <a:t> (Classification And </a:t>
            </a:r>
            <a:r>
              <a:rPr lang="en-GB" dirty="0" err="1"/>
              <a:t>REgression</a:t>
            </a:r>
            <a:r>
              <a:rPr lang="en-GB" dirty="0"/>
              <a:t> Training)</a:t>
            </a:r>
          </a:p>
          <a:p>
            <a:pPr lvl="3"/>
            <a:r>
              <a:rPr lang="en-US" dirty="0"/>
              <a:t>"a set of functions that attempt to streamline the process for creating predictive models"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2"/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mlbench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3"/>
            <a:r>
              <a:rPr lang="en-GB" dirty="0"/>
              <a:t>"a</a:t>
            </a:r>
            <a:r>
              <a:rPr lang="en-US" dirty="0"/>
              <a:t> collection of artificial and real-world machine learning benchmark problems</a:t>
            </a:r>
            <a:r>
              <a:rPr lang="en-GB" dirty="0"/>
              <a:t>"</a:t>
            </a:r>
          </a:p>
          <a:p>
            <a:pPr lvl="3"/>
            <a:endParaRPr lang="en-GB" dirty="0"/>
          </a:p>
          <a:p>
            <a:pPr lvl="3"/>
            <a:endParaRPr lang="en-GB" dirty="0"/>
          </a:p>
          <a:p>
            <a:pPr lvl="2"/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e1071</a:t>
            </a:r>
          </a:p>
          <a:p>
            <a:pPr lvl="3"/>
            <a:r>
              <a:rPr lang="en-GB" dirty="0"/>
              <a:t>"f</a:t>
            </a:r>
            <a:r>
              <a:rPr lang="en-US" dirty="0" err="1"/>
              <a:t>unctions</a:t>
            </a:r>
            <a:r>
              <a:rPr lang="en-US" dirty="0"/>
              <a:t> for latent class analysis, short time Fourier transform, fuzzy clustering, support vector machines, shortest path computation, bagged clustering, naive Bayes classifier, ...</a:t>
            </a:r>
            <a:r>
              <a:rPr lang="en-GB" dirty="0"/>
              <a:t>"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need for Machine Learning?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061" y="1630610"/>
            <a:ext cx="1800000" cy="48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849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https://cran.r-project.org/package=dplyr</a:t>
            </a:r>
            <a:endParaRPr lang="it-IT" dirty="0"/>
          </a:p>
          <a:p>
            <a:r>
              <a:rPr lang="it-IT" dirty="0">
                <a:hlinkClick r:id="rId3"/>
              </a:rPr>
              <a:t>https://cran.r-project.org/package=tidyverse</a:t>
            </a:r>
            <a:endParaRPr lang="it-IT" dirty="0"/>
          </a:p>
          <a:p>
            <a:r>
              <a:rPr lang="it-IT" dirty="0">
                <a:hlinkClick r:id="rId4"/>
              </a:rPr>
              <a:t>https://cran.r-project.org/package=ggplot2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D1043DC-2681-49D5-9D69-158B3FA3398E}" type="slidenum">
              <a:rPr lang="en-GB" noProof="1" smtClean="0"/>
              <a:pPr>
                <a:defRPr/>
              </a:pPr>
              <a:t>9</a:t>
            </a:fld>
            <a:endParaRPr lang="en-GB" noProof="1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270000" y="1259999"/>
            <a:ext cx="8683200" cy="4796851"/>
          </a:xfrm>
        </p:spPr>
        <p:txBody>
          <a:bodyPr/>
          <a:lstStyle/>
          <a:p>
            <a:r>
              <a:rPr lang="en-GB" dirty="0"/>
              <a:t>But first, how about some modern R?</a:t>
            </a:r>
          </a:p>
          <a:p>
            <a:endParaRPr lang="en-GB" dirty="0"/>
          </a:p>
          <a:p>
            <a:pPr lvl="3"/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4"/>
            <a:r>
              <a:rPr lang="en-GB" dirty="0"/>
              <a:t>"</a:t>
            </a:r>
            <a:r>
              <a:rPr lang="en-US" dirty="0"/>
              <a:t>a fast, consistent tool for working with data frame like objects,                                         both in memory and out of memory</a:t>
            </a:r>
            <a:r>
              <a:rPr lang="en-GB" dirty="0"/>
              <a:t>"</a:t>
            </a:r>
          </a:p>
          <a:p>
            <a:pPr lvl="3"/>
            <a:endParaRPr lang="en-GB" dirty="0"/>
          </a:p>
          <a:p>
            <a:pPr lvl="3"/>
            <a:r>
              <a:rPr lang="en-GB" dirty="0"/>
              <a:t>which is contained in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tidyverse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4"/>
            <a:r>
              <a:rPr lang="en-US" dirty="0"/>
              <a:t>"a set of packages that work in harmony because they share common data representations and API design"</a:t>
            </a:r>
            <a:endParaRPr lang="en-GB" dirty="0"/>
          </a:p>
          <a:p>
            <a:pPr lvl="2"/>
            <a:endParaRPr lang="en-GB" dirty="0"/>
          </a:p>
          <a:p>
            <a:pPr lvl="3"/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ggplot2</a:t>
            </a:r>
          </a:p>
          <a:p>
            <a:pPr lvl="4"/>
            <a:r>
              <a:rPr lang="en-GB" dirty="0"/>
              <a:t>"</a:t>
            </a:r>
            <a:r>
              <a:rPr lang="en-US" dirty="0"/>
              <a:t>a system for 'declaratively' creating graphics"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Let's try these out and create some data to work with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you need for Machine Learning?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50908" y="379915"/>
            <a:ext cx="1972307" cy="25391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latin typeface="+mn-lt"/>
              </a:rPr>
              <a:t>Questa slide è solo </a:t>
            </a:r>
            <a:r>
              <a:rPr lang="en-GB" sz="1050" dirty="0" err="1">
                <a:latin typeface="+mn-lt"/>
              </a:rPr>
              <a:t>uno</a:t>
            </a:r>
            <a:r>
              <a:rPr lang="en-GB" sz="1050" dirty="0">
                <a:latin typeface="+mn-lt"/>
              </a:rPr>
              <a:t> </a:t>
            </a:r>
            <a:r>
              <a:rPr lang="en-GB" sz="1050" dirty="0" err="1">
                <a:latin typeface="+mn-lt"/>
              </a:rPr>
              <a:t>scheletro</a:t>
            </a:r>
            <a:endParaRPr lang="en-GB" sz="1050" dirty="0">
              <a:latin typeface="+mn-lt"/>
            </a:endParaRP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2198" r="2845" b="2977"/>
          <a:stretch/>
        </p:blipFill>
        <p:spPr bwMode="auto">
          <a:xfrm>
            <a:off x="720000" y="1607353"/>
            <a:ext cx="621470" cy="72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65" y="2737451"/>
            <a:ext cx="623681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3860403"/>
            <a:ext cx="620572" cy="7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0620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UniPower"/>
  <p:tag name="BRANDKEY" val="BK0015"/>
  <p:tag name="FONT" val="UniCredit"/>
  <p:tag name="FORMAT" val="Standard"/>
  <p:tag name="VARIATION" val="Default"/>
</p:tagLst>
</file>

<file path=ppt/theme/theme1.xml><?xml version="1.0" encoding="utf-8"?>
<a:theme xmlns:a="http://schemas.openxmlformats.org/drawingml/2006/main" name="Blank">
  <a:themeElements>
    <a:clrScheme name="UCG">
      <a:dk1>
        <a:sysClr val="windowText" lastClr="000000"/>
      </a:dk1>
      <a:lt1>
        <a:sysClr val="window" lastClr="FFFFFF"/>
      </a:lt1>
      <a:dk2>
        <a:srgbClr val="999999"/>
      </a:dk2>
      <a:lt2>
        <a:srgbClr val="CCCCCC"/>
      </a:lt2>
      <a:accent1>
        <a:srgbClr val="00AFD0"/>
      </a:accent1>
      <a:accent2>
        <a:srgbClr val="C0E4ED"/>
      </a:accent2>
      <a:accent3>
        <a:srgbClr val="3B8BCA"/>
      </a:accent3>
      <a:accent4>
        <a:srgbClr val="005095"/>
      </a:accent4>
      <a:accent5>
        <a:srgbClr val="9FCA7A"/>
      </a:accent5>
      <a:accent6>
        <a:srgbClr val="9E3A8B"/>
      </a:accent6>
      <a:hlink>
        <a:srgbClr val="3B8BCA"/>
      </a:hlink>
      <a:folHlink>
        <a:srgbClr val="000000"/>
      </a:folHlink>
    </a:clrScheme>
    <a:fontScheme name="UniCredit">
      <a:majorFont>
        <a:latin typeface="UniCredit"/>
        <a:ea typeface=""/>
        <a:cs typeface=""/>
      </a:majorFont>
      <a:minorFont>
        <a:latin typeface="UniCredi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AFD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niCredit_4_3.potx" id="{3B308D82-0A1A-4596-9552-0D004D502A7F}" vid="{740313D7-B2BC-4B8B-A9B4-9C7B7B4F5C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1AD50702BB6954F8C744E84FEC0F9AA" ma:contentTypeVersion="0" ma:contentTypeDescription="Ein neues Dokument erstellen." ma:contentTypeScope="" ma:versionID="5acdcf21646717152045cea69f664a46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51C3CE-1206-4616-80E4-1B877A7284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BD82C2DB-D42D-4D9F-A730-8F802D302C9A}">
  <ds:schemaRefs>
    <ds:schemaRef ds:uri="http://schemas.microsoft.com/office/2006/documentManagement/types"/>
    <ds:schemaRef ds:uri="http://purl.org/dc/terms/"/>
    <ds:schemaRef ds:uri="http://www.w3.org/XML/1998/namespace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434BFED0-AF3A-425B-A3DF-D1FE9B25164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1244</Words>
  <Application>Microsoft Office PowerPoint</Application>
  <PresentationFormat>On-screen Show (4:3)</PresentationFormat>
  <Paragraphs>271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Berlin Sans FB Demi</vt:lpstr>
      <vt:lpstr>Calibri</vt:lpstr>
      <vt:lpstr>Cambria Math</vt:lpstr>
      <vt:lpstr>Courier New</vt:lpstr>
      <vt:lpstr>UniCredit</vt:lpstr>
      <vt:lpstr>Blank</vt:lpstr>
      <vt:lpstr>Machine Learning Models:  a hands-on experience</vt:lpstr>
      <vt:lpstr>Why do we need Machine Learning?</vt:lpstr>
      <vt:lpstr>What is Machine Learning used for?</vt:lpstr>
      <vt:lpstr>What is Machine Learning?</vt:lpstr>
      <vt:lpstr>What is Machine Learning?</vt:lpstr>
      <vt:lpstr>Types of Machine Learning – by how they work</vt:lpstr>
      <vt:lpstr>Types of Machine Learning – by what we need them to do</vt:lpstr>
      <vt:lpstr>What do you need for Machine Learning?</vt:lpstr>
      <vt:lpstr>What do you need for Machine Learning?</vt:lpstr>
      <vt:lpstr>Machine Learning: a helicopter view</vt:lpstr>
      <vt:lpstr>Machine Learning: a helicopter view</vt:lpstr>
      <vt:lpstr>Machine Learning: a helicopter view</vt:lpstr>
      <vt:lpstr>Machine Learning: a helicopter view</vt:lpstr>
      <vt:lpstr>Machine Learning: a helicopter view</vt:lpstr>
      <vt:lpstr>Machine Learning: model comparison</vt:lpstr>
      <vt:lpstr>Visualization: always recommended (when possible)</vt:lpstr>
      <vt:lpstr>Machine Learning: model evaluation and selection</vt:lpstr>
      <vt:lpstr>Machine Learning is nothing new, why the hype?</vt:lpstr>
    </vt:vector>
  </TitlesOfParts>
  <Company>UGIS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Models:  a hands-on experience</dc:title>
  <dc:creator>LUCA MAMMI</dc:creator>
  <cp:lastModifiedBy>Gabriele Bonomi</cp:lastModifiedBy>
  <cp:revision>137</cp:revision>
  <dcterms:created xsi:type="dcterms:W3CDTF">2018-03-14T13:30:48Z</dcterms:created>
  <dcterms:modified xsi:type="dcterms:W3CDTF">2018-03-18T17:04:40Z</dcterms:modified>
  <cp:version>3.4.2.0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0x01010051AD50702BB6954F8C744E84FEC0F9AA</vt:lpwstr>
  </property>
</Properties>
</file>